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92" r:id="rId3"/>
    <p:sldId id="298" r:id="rId4"/>
    <p:sldId id="293" r:id="rId5"/>
    <p:sldId id="262" r:id="rId6"/>
    <p:sldId id="278" r:id="rId7"/>
    <p:sldId id="279" r:id="rId8"/>
    <p:sldId id="280" r:id="rId9"/>
    <p:sldId id="296" r:id="rId10"/>
    <p:sldId id="284" r:id="rId11"/>
    <p:sldId id="285" r:id="rId12"/>
    <p:sldId id="287" r:id="rId13"/>
    <p:sldId id="288" r:id="rId14"/>
    <p:sldId id="290" r:id="rId15"/>
    <p:sldId id="268" r:id="rId16"/>
    <p:sldId id="269" r:id="rId17"/>
  </p:sldIdLst>
  <p:sldSz cx="12192000" cy="6858000"/>
  <p:notesSz cx="6858000" cy="9144000"/>
  <p:embeddedFontLst>
    <p:embeddedFont>
      <p:font typeface="a꽃피는봄" panose="02020600000000000000" pitchFamily="18" charset="-127"/>
      <p:regular r:id="rId18"/>
    </p:embeddedFont>
    <p:embeddedFont>
      <p:font typeface="새굴림" panose="02030600000101010101" pitchFamily="18" charset="-127"/>
      <p:regular r:id="rId19"/>
    </p:embeddedFont>
    <p:embeddedFont>
      <p:font typeface="함초롬바탕" panose="02030604000101010101" pitchFamily="18" charset="-127"/>
      <p:regular r:id="rId20"/>
      <p:bold r:id="rId21"/>
    </p:embeddedFont>
    <p:embeddedFont>
      <p:font typeface="a뉴굴림4" panose="02020600000000000000" pitchFamily="18" charset="-127"/>
      <p:regular r:id="rId22"/>
    </p:embeddedFont>
    <p:embeddedFont>
      <p:font typeface="Bahnschrift SemiBold" panose="020B0502040204020203" pitchFamily="34" charset="0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2C4"/>
    <a:srgbClr val="E1D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8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7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7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03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74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4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9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1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018DC-C144-4943-9986-625A2F2CB00A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7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000" y="228600"/>
            <a:ext cx="11768216" cy="6398164"/>
            <a:chOff x="250580" y="325344"/>
            <a:chExt cx="17652324" cy="9597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580" y="325344"/>
              <a:ext cx="17652324" cy="959724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3406795" y="1432451"/>
            <a:ext cx="5683209" cy="3358259"/>
            <a:chOff x="5110192" y="2148677"/>
            <a:chExt cx="8524814" cy="5037389"/>
          </a:xfrm>
        </p:grpSpPr>
        <p:sp>
          <p:nvSpPr>
            <p:cNvPr id="5" name="Object 5"/>
            <p:cNvSpPr txBox="1"/>
            <p:nvPr/>
          </p:nvSpPr>
          <p:spPr>
            <a:xfrm>
              <a:off x="5110192" y="2148677"/>
              <a:ext cx="8524814" cy="15234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6000" kern="0" dirty="0" err="1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개발의민족</a:t>
              </a:r>
              <a:r>
                <a:rPr lang="en-US" altLang="ko-KR" sz="6000" kern="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(1</a:t>
              </a:r>
              <a:r>
                <a:rPr lang="ko-KR" altLang="en-US" sz="6000" kern="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조</a:t>
              </a:r>
              <a:r>
                <a:rPr lang="en-US" altLang="ko-KR" sz="6000" kern="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)</a:t>
              </a:r>
              <a:endParaRPr lang="en-US" sz="1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400966" y="4277577"/>
              <a:ext cx="7612392" cy="29084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000" dirty="0" smtClean="0">
                  <a:latin typeface="a뉴굴림4" panose="02020600000000000000" pitchFamily="18" charset="-127"/>
                  <a:ea typeface="a뉴굴림4" panose="02020600000000000000" pitchFamily="18" charset="-127"/>
                </a:rPr>
                <a:t>수집 데이터 기반</a:t>
              </a:r>
              <a:r>
                <a:rPr lang="en-US" altLang="ko-KR" sz="4000" dirty="0" smtClean="0">
                  <a:latin typeface="a뉴굴림4" panose="02020600000000000000" pitchFamily="18" charset="-127"/>
                  <a:ea typeface="a뉴굴림4" panose="02020600000000000000" pitchFamily="18" charset="-127"/>
                </a:rPr>
                <a:t>BERT </a:t>
              </a:r>
            </a:p>
            <a:p>
              <a:pPr algn="ctr"/>
              <a:r>
                <a:rPr lang="ko-KR" altLang="en-US" sz="4000" dirty="0" smtClean="0">
                  <a:latin typeface="a뉴굴림4" panose="02020600000000000000" pitchFamily="18" charset="-127"/>
                  <a:ea typeface="a뉴굴림4" panose="02020600000000000000" pitchFamily="18" charset="-127"/>
                </a:rPr>
                <a:t>질의응답 </a:t>
              </a:r>
              <a:endParaRPr lang="en-US" sz="4000" dirty="0">
                <a:latin typeface="a뉴굴림4" panose="02020600000000000000" pitchFamily="18" charset="-127"/>
                <a:ea typeface="a뉴굴림4" panose="02020600000000000000" pitchFamily="18" charset="-127"/>
              </a:endParaRPr>
            </a:p>
          </p:txBody>
        </p:sp>
      </p:grpSp>
      <p:pic>
        <p:nvPicPr>
          <p:cNvPr id="10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3962400" y="5077215"/>
            <a:ext cx="4572000" cy="174705"/>
          </a:xfrm>
          <a:prstGeom prst="rect">
            <a:avLst/>
          </a:prstGeom>
        </p:spPr>
      </p:pic>
      <p:sp>
        <p:nvSpPr>
          <p:cNvPr id="11" name="Object 3"/>
          <p:cNvSpPr txBox="1"/>
          <p:nvPr/>
        </p:nvSpPr>
        <p:spPr>
          <a:xfrm>
            <a:off x="4469850" y="5415151"/>
            <a:ext cx="3404251" cy="400110"/>
          </a:xfrm>
          <a:prstGeom prst="rect">
            <a:avLst/>
          </a:prstGeom>
          <a:solidFill>
            <a:srgbClr val="7FA2C4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 smtClean="0">
                <a:latin typeface="a꽃피는봄" panose="02020600000000000000" pitchFamily="18" charset="-127"/>
                <a:ea typeface="a꽃피는봄" panose="02020600000000000000" pitchFamily="18" charset="-127"/>
              </a:rPr>
              <a:t>김규희</a:t>
            </a:r>
            <a:r>
              <a:rPr lang="en-US" altLang="ko-KR" sz="2000" dirty="0" smtClean="0"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2000" dirty="0" smtClean="0">
                <a:latin typeface="a꽃피는봄" panose="02020600000000000000" pitchFamily="18" charset="-127"/>
                <a:ea typeface="a꽃피는봄" panose="02020600000000000000" pitchFamily="18" charset="-127"/>
              </a:rPr>
              <a:t>조장</a:t>
            </a:r>
            <a:r>
              <a:rPr lang="en-US" altLang="ko-KR" sz="2000" dirty="0" smtClean="0">
                <a:latin typeface="a꽃피는봄" panose="02020600000000000000" pitchFamily="18" charset="-127"/>
                <a:ea typeface="a꽃피는봄" panose="02020600000000000000" pitchFamily="18" charset="-127"/>
              </a:rPr>
              <a:t>), </a:t>
            </a:r>
            <a:r>
              <a:rPr lang="ko-KR" altLang="en-US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김수연</a:t>
            </a:r>
            <a:r>
              <a:rPr lang="en-US" altLang="ko-KR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2000" dirty="0" smtClean="0">
                <a:latin typeface="a꽃피는봄" panose="02020600000000000000" pitchFamily="18" charset="-127"/>
                <a:ea typeface="a꽃피는봄" panose="02020600000000000000" pitchFamily="18" charset="-127"/>
              </a:rPr>
              <a:t>김지혜</a:t>
            </a:r>
            <a:endParaRPr lang="ko-KR" altLang="en-US" sz="20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pic>
        <p:nvPicPr>
          <p:cNvPr id="12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3962400" y="2409440"/>
            <a:ext cx="4572000" cy="174705"/>
          </a:xfrm>
          <a:prstGeom prst="rect">
            <a:avLst/>
          </a:prstGeom>
        </p:spPr>
      </p:pic>
      <p:pic>
        <p:nvPicPr>
          <p:cNvPr id="13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3962400" y="1372587"/>
            <a:ext cx="4572000" cy="17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1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3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4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5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6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sp>
        <p:nvSpPr>
          <p:cNvPr id="10" name="Object 2"/>
          <p:cNvSpPr txBox="1"/>
          <p:nvPr/>
        </p:nvSpPr>
        <p:spPr>
          <a:xfrm>
            <a:off x="273123" y="840502"/>
            <a:ext cx="557551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프로젝트 </a:t>
            </a:r>
            <a:r>
              <a:rPr lang="ko-KR" altLang="en-US" sz="4000" dirty="0" smtClean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설계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846" y="1081739"/>
            <a:ext cx="10871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화면 정의</a:t>
            </a:r>
            <a:endParaRPr lang="ko-KR" altLang="en-US" sz="2000" b="1" dirty="0"/>
          </a:p>
        </p:txBody>
      </p:sp>
      <p:pic>
        <p:nvPicPr>
          <p:cNvPr id="1030" name="Picture 6" descr="https://lh4.googleusercontent.com/IQr950sMMDMwFp4mhiZMZQeWnkltLRBhppQB7veXZ-Polx_PcFjdXX8tiOM5nAjqtqSMXb_Mx4ttEVUSNhUcqHQJ8AeMvnmR7rx309hhOXQojvE2Do3-HimoLon9j309AWFkFw7gqq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40" y="1616121"/>
            <a:ext cx="5596329" cy="483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h6.googleusercontent.com/X0FH12XpMIIyQU697ttp5aRFRjywVd_nqsMMa-ep9HLIr7XDO6_g9BduFk70KcGogYzDQD8U73fy98KKeKDfNsJCD5N49xwvOkcjWC2WC2Zccq0PEIfXGIDgHUXi25va6WJnUe0iC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3" y="1616121"/>
            <a:ext cx="5838948" cy="373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3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4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5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6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sp>
        <p:nvSpPr>
          <p:cNvPr id="10" name="Object 2"/>
          <p:cNvSpPr txBox="1"/>
          <p:nvPr/>
        </p:nvSpPr>
        <p:spPr>
          <a:xfrm>
            <a:off x="273123" y="840502"/>
            <a:ext cx="557551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프로젝트 </a:t>
            </a:r>
            <a:r>
              <a:rPr lang="ko-KR" altLang="en-US" sz="4000" dirty="0" smtClean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설계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846" y="1081739"/>
            <a:ext cx="191590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데이터베이스 정의</a:t>
            </a:r>
            <a:endParaRPr lang="ko-KR" altLang="en-US" sz="2000" b="1" dirty="0"/>
          </a:p>
        </p:txBody>
      </p:sp>
      <p:pic>
        <p:nvPicPr>
          <p:cNvPr id="5125" name="Picture 5" descr="https://lh5.googleusercontent.com/a55CpvSUv7DoNaQXCt7o9hDo2cDRxJAZg62tHEhivEJDYTl6YbKMQYAriLdJdZyDh73FZ_YxhyMZ5YgFpgeKajufocayJTdsZh5YXcmSuj7XIh2nLUXhT9O__hOKQEpA8o9Jb6PCpx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3" y="4275382"/>
            <a:ext cx="6983443" cy="16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QuyS0FCiKwj6guGREYMxv26wtBzetgJW82pHG6Qr-WG0xepksbzqagHP47yMDI30_F05iFMzr-sUaCoxNDl50K6TYeTTMC2e5zwzVnJLK5_QL1bo9guJW8jyLnuOPM9ezs26M7ttt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23" y="2207220"/>
            <a:ext cx="6983443" cy="165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767" y="2189098"/>
            <a:ext cx="1765300" cy="3763871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7519115" y="2968526"/>
            <a:ext cx="850103" cy="321733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7519115" y="5034393"/>
            <a:ext cx="850103" cy="321733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4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3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4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5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6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sp>
        <p:nvSpPr>
          <p:cNvPr id="10" name="Object 2"/>
          <p:cNvSpPr txBox="1"/>
          <p:nvPr/>
        </p:nvSpPr>
        <p:spPr>
          <a:xfrm>
            <a:off x="273123" y="840502"/>
            <a:ext cx="557551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프로젝트 </a:t>
            </a:r>
            <a:r>
              <a:rPr lang="ko-KR" altLang="en-US" sz="4000" dirty="0" smtClean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구현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pic>
        <p:nvPicPr>
          <p:cNvPr id="20" name="내용 개체 틀 3"/>
          <p:cNvPicPr>
            <a:picLocks noChangeAspect="1"/>
          </p:cNvPicPr>
          <p:nvPr/>
        </p:nvPicPr>
        <p:blipFill rotWithShape="1">
          <a:blip r:embed="rId3"/>
          <a:srcRect t="851" b="694"/>
          <a:stretch/>
        </p:blipFill>
        <p:spPr>
          <a:xfrm>
            <a:off x="335787" y="2063222"/>
            <a:ext cx="5512850" cy="42841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787" y="1621139"/>
            <a:ext cx="100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index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5418" r="18371"/>
          <a:stretch/>
        </p:blipFill>
        <p:spPr>
          <a:xfrm>
            <a:off x="6649840" y="2903208"/>
            <a:ext cx="4443374" cy="34401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31508" y="2428592"/>
            <a:ext cx="198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index - modal</a:t>
            </a:r>
          </a:p>
        </p:txBody>
      </p:sp>
    </p:spTree>
    <p:extLst>
      <p:ext uri="{BB962C8B-B14F-4D97-AF65-F5344CB8AC3E}">
        <p14:creationId xmlns:p14="http://schemas.microsoft.com/office/powerpoint/2010/main" val="256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3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4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5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6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sp>
        <p:nvSpPr>
          <p:cNvPr id="10" name="Object 2"/>
          <p:cNvSpPr txBox="1"/>
          <p:nvPr/>
        </p:nvSpPr>
        <p:spPr>
          <a:xfrm>
            <a:off x="273123" y="840502"/>
            <a:ext cx="557551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프로젝트 </a:t>
            </a:r>
            <a:r>
              <a:rPr lang="ko-KR" altLang="en-US" sz="4000" dirty="0" smtClean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구현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787" y="1621139"/>
            <a:ext cx="100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country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53" t="780" r="1438" b="1156"/>
          <a:stretch/>
        </p:blipFill>
        <p:spPr>
          <a:xfrm>
            <a:off x="633675" y="2063222"/>
            <a:ext cx="4831206" cy="4456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168" y="2063222"/>
            <a:ext cx="5005630" cy="2138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68" y="4351540"/>
            <a:ext cx="5005631" cy="21677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10610" y="2108064"/>
            <a:ext cx="100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정상출력</a:t>
            </a:r>
            <a:endParaRPr lang="en-US" altLang="ko-KR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0610611" y="4427931"/>
            <a:ext cx="100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예외처리</a:t>
            </a:r>
            <a:endParaRPr lang="en-US" altLang="ko-KR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578185" y="4701080"/>
            <a:ext cx="999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아무것도 입력 </a:t>
            </a:r>
            <a:r>
              <a:rPr lang="en-US" altLang="ko-KR" sz="1000" b="1" dirty="0">
                <a:solidFill>
                  <a:srgbClr val="FF0000"/>
                </a:solidFill>
              </a:rPr>
              <a:t>X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703735" y="3657600"/>
            <a:ext cx="1126066" cy="5100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703735" y="5935133"/>
            <a:ext cx="1126066" cy="5100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79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5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6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7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8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9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sp>
        <p:nvSpPr>
          <p:cNvPr id="10" name="Object 2"/>
          <p:cNvSpPr txBox="1"/>
          <p:nvPr/>
        </p:nvSpPr>
        <p:spPr>
          <a:xfrm>
            <a:off x="273123" y="840502"/>
            <a:ext cx="557551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프로젝트 구현</a:t>
            </a:r>
            <a:endParaRPr lang="en-US" altLang="ko-KR" sz="4000" dirty="0">
              <a:solidFill>
                <a:prstClr val="black"/>
              </a:solidFill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430" y="1101632"/>
            <a:ext cx="107753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시연 영상</a:t>
            </a:r>
            <a:endParaRPr lang="ko-KR" altLang="en-US" sz="2000" b="1" dirty="0"/>
          </a:p>
        </p:txBody>
      </p:sp>
      <p:pic>
        <p:nvPicPr>
          <p:cNvPr id="3" name="6월개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3048" y="605721"/>
            <a:ext cx="3994084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00" dirty="0"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프로젝트 후기</a:t>
            </a:r>
            <a:endParaRPr lang="en-US" sz="5334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8" t="52963" r="34201" b="10000"/>
          <a:stretch/>
        </p:blipFill>
        <p:spPr>
          <a:xfrm>
            <a:off x="612724" y="1784937"/>
            <a:ext cx="698030" cy="10723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1443" y="2877213"/>
            <a:ext cx="97883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333" dirty="0" err="1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김규희</a:t>
            </a:r>
            <a:r>
              <a:rPr lang="en-US" altLang="ko-KR" sz="1333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1333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조장</a:t>
            </a:r>
            <a:r>
              <a:rPr lang="en-US" altLang="ko-KR" sz="1333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)</a:t>
            </a:r>
            <a:endParaRPr lang="ko-KR" altLang="en-US" sz="1333" dirty="0">
              <a:solidFill>
                <a:prstClr val="black"/>
              </a:solidFill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0" t="53704" r="4074" b="9999"/>
          <a:stretch/>
        </p:blipFill>
        <p:spPr>
          <a:xfrm>
            <a:off x="581322" y="3282204"/>
            <a:ext cx="729432" cy="10377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7194" y="4337673"/>
            <a:ext cx="741991" cy="38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김수연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52593" r="66666" b="11254"/>
          <a:stretch/>
        </p:blipFill>
        <p:spPr>
          <a:xfrm>
            <a:off x="590969" y="4675575"/>
            <a:ext cx="719785" cy="10695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5536" y="5762815"/>
            <a:ext cx="760025" cy="38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김지혜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637288" y="1877211"/>
            <a:ext cx="10284281" cy="120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/>
              <a:t>데이터를 </a:t>
            </a:r>
            <a:r>
              <a:rPr lang="ko-KR" altLang="en-US" dirty="0"/>
              <a:t>얻는 과정은 쉬웠지만 수집된 데이터를 자세히 들여다보니 업데이트가 안 된 데이터</a:t>
            </a:r>
            <a:r>
              <a:rPr lang="en-US" altLang="ko-KR" dirty="0"/>
              <a:t>, </a:t>
            </a:r>
            <a:r>
              <a:rPr lang="ko-KR" altLang="en-US" dirty="0"/>
              <a:t>사실과 다른 데이터</a:t>
            </a:r>
            <a:r>
              <a:rPr lang="en-US" altLang="ko-KR" dirty="0" smtClean="0"/>
              <a:t>,</a:t>
            </a:r>
          </a:p>
          <a:p>
            <a:pPr fontAlgn="base"/>
            <a:r>
              <a:rPr lang="ko-KR" altLang="en-US" dirty="0" smtClean="0"/>
              <a:t>맞춤법과 </a:t>
            </a:r>
            <a:r>
              <a:rPr lang="ko-KR" altLang="en-US" dirty="0"/>
              <a:t>띄어쓰기가 되어 있지 않은 데이터</a:t>
            </a:r>
            <a:r>
              <a:rPr lang="en-US" altLang="ko-KR" dirty="0"/>
              <a:t>, </a:t>
            </a:r>
            <a:r>
              <a:rPr lang="ko-KR" altLang="en-US" dirty="0"/>
              <a:t>한국말로 적힌 외국어 데이터들이 많았습니다</a:t>
            </a:r>
            <a:r>
              <a:rPr lang="en-US" altLang="ko-KR" dirty="0"/>
              <a:t>. </a:t>
            </a:r>
            <a:r>
              <a:rPr lang="ko-KR" altLang="en-US" dirty="0"/>
              <a:t>프로젝트에 적합하지 않은 데이터들을 </a:t>
            </a:r>
            <a:r>
              <a:rPr lang="en-US" altLang="ko-KR" dirty="0"/>
              <a:t>butter block</a:t>
            </a:r>
            <a:r>
              <a:rPr lang="ko-KR" altLang="en-US" dirty="0"/>
              <a:t>이 이해할 수 있게 정제하는 과정이 까다롭고 오랜 시간이 걸린다는 것을 느꼈습니다</a:t>
            </a:r>
            <a:r>
              <a:rPr lang="en-US" altLang="ko-KR" dirty="0" smtClean="0"/>
              <a:t>. </a:t>
            </a:r>
          </a:p>
          <a:p>
            <a:pPr fontAlgn="base"/>
            <a:r>
              <a:rPr lang="ko-KR" altLang="en-US" dirty="0"/>
              <a:t>그리고 처음 다뤄본 </a:t>
            </a:r>
            <a:r>
              <a:rPr lang="en-US" altLang="ko-KR" dirty="0" smtClean="0"/>
              <a:t>Django </a:t>
            </a:r>
            <a:r>
              <a:rPr lang="ko-KR" altLang="en-US" dirty="0" smtClean="0"/>
              <a:t>프레임워크에 대한 전반적인 구조를 </a:t>
            </a:r>
            <a:r>
              <a:rPr lang="ko-KR" altLang="en-US" dirty="0"/>
              <a:t>이해할 수 있어 </a:t>
            </a:r>
            <a:r>
              <a:rPr lang="ko-KR" altLang="en-US" dirty="0" smtClean="0"/>
              <a:t>여러모로 </a:t>
            </a:r>
            <a:r>
              <a:rPr lang="ko-KR" altLang="en-US" dirty="0"/>
              <a:t>유익한 </a:t>
            </a:r>
            <a:r>
              <a:rPr lang="ko-KR" altLang="en-US" dirty="0" smtClean="0"/>
              <a:t>경험이었습니다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637288" y="4720693"/>
            <a:ext cx="10092781" cy="120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데이터를 선정하는 과정은 어렵지 않았으나 선정한 데이터의 </a:t>
            </a:r>
            <a:r>
              <a:rPr lang="ko-KR" altLang="en-US" dirty="0" smtClean="0"/>
              <a:t>사실 유무 </a:t>
            </a:r>
            <a:r>
              <a:rPr lang="ko-KR" altLang="en-US" dirty="0"/>
              <a:t>확인</a:t>
            </a:r>
            <a:r>
              <a:rPr lang="en-US" altLang="ko-KR" dirty="0"/>
              <a:t>, </a:t>
            </a:r>
            <a:r>
              <a:rPr lang="ko-KR" altLang="en-US" dirty="0"/>
              <a:t>외래어</a:t>
            </a:r>
            <a:r>
              <a:rPr lang="en-US" altLang="ko-KR" dirty="0"/>
              <a:t>, </a:t>
            </a:r>
            <a:r>
              <a:rPr lang="ko-KR" altLang="en-US" dirty="0"/>
              <a:t>한문</a:t>
            </a:r>
            <a:r>
              <a:rPr lang="en-US" altLang="ko-KR" dirty="0"/>
              <a:t>, </a:t>
            </a:r>
            <a:r>
              <a:rPr lang="ko-KR" altLang="en-US" dirty="0"/>
              <a:t>특수문자 처리</a:t>
            </a:r>
            <a:r>
              <a:rPr lang="en-US" altLang="ko-KR" dirty="0"/>
              <a:t>, </a:t>
            </a:r>
            <a:r>
              <a:rPr lang="ko-KR" altLang="en-US" dirty="0"/>
              <a:t>맞춤법</a:t>
            </a:r>
            <a:r>
              <a:rPr lang="en-US" altLang="ko-KR" dirty="0"/>
              <a:t>, </a:t>
            </a:r>
            <a:r>
              <a:rPr lang="ko-KR" altLang="en-US" dirty="0"/>
              <a:t>시제 정리 등 정제할 사항이 많아 데이터 전처리 과정에서 많은 시간을 보냈습니다</a:t>
            </a:r>
            <a:r>
              <a:rPr lang="en-US" altLang="ko-KR" dirty="0"/>
              <a:t>. </a:t>
            </a:r>
            <a:r>
              <a:rPr lang="ko-KR" altLang="en-US" dirty="0"/>
              <a:t>이 과정을 통해 데이터의 정확성과 정제가 중요하다는 것을 느꼈습니다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Django</a:t>
            </a:r>
            <a:r>
              <a:rPr lang="ko-KR" altLang="en-US" dirty="0" smtClean="0"/>
              <a:t>를 이용하여 데이터베이스와 연동하고 웹에서 서비스를 이용할 수 있다는 점을 </a:t>
            </a:r>
            <a:r>
              <a:rPr lang="ko-KR" altLang="en-US" dirty="0"/>
              <a:t>배</a:t>
            </a:r>
            <a:r>
              <a:rPr lang="ko-KR" altLang="en-US" dirty="0" smtClean="0"/>
              <a:t>울 수 있어 유익한 경험이었습니다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37288" y="3317375"/>
            <a:ext cx="10389612" cy="120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수집한 데이터의 맞춤법</a:t>
            </a:r>
            <a:r>
              <a:rPr lang="en-US" altLang="ko-KR" dirty="0"/>
              <a:t>,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/>
              <a:t>시제</a:t>
            </a:r>
            <a:r>
              <a:rPr lang="en-US" altLang="ko-KR" dirty="0"/>
              <a:t>, </a:t>
            </a:r>
            <a:r>
              <a:rPr lang="ko-KR" altLang="en-US" dirty="0"/>
              <a:t>사실확인</a:t>
            </a:r>
            <a:r>
              <a:rPr lang="en-US" altLang="ko-KR" dirty="0"/>
              <a:t>, </a:t>
            </a:r>
            <a:r>
              <a:rPr lang="ko-KR" altLang="en-US" dirty="0"/>
              <a:t>외래어 표기가 다소 정확하지 않아 자료 확인 및 수정에 많은 시간이 소요되었습니다</a:t>
            </a:r>
            <a:r>
              <a:rPr lang="en-US" altLang="ko-KR" dirty="0"/>
              <a:t>. </a:t>
            </a:r>
            <a:r>
              <a:rPr lang="ko-KR" altLang="en-US" dirty="0"/>
              <a:t>원하는 데이터를 얻기 위해 어떻게 정제해야 </a:t>
            </a:r>
            <a:r>
              <a:rPr lang="ko-KR" altLang="en-US" dirty="0" smtClean="0"/>
              <a:t>하는지에 대해 </a:t>
            </a:r>
            <a:r>
              <a:rPr lang="ko-KR" altLang="en-US" dirty="0"/>
              <a:t>여러 시행착오를 겪으며 데이터 정제의 중요성을 느낄 수 </a:t>
            </a:r>
            <a:r>
              <a:rPr lang="ko-KR" altLang="en-US" dirty="0" smtClean="0"/>
              <a:t>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</a:t>
            </a:r>
            <a:r>
              <a:rPr lang="en-US" altLang="ko-KR" dirty="0" smtClean="0"/>
              <a:t> Django</a:t>
            </a:r>
            <a:r>
              <a:rPr lang="ko-KR" altLang="en-US" dirty="0" smtClean="0"/>
              <a:t>를 이용한 웹 페이지 구현을 이해할 수 있었고 많은 공부가 필요하다는 것을 다시 한 번 깨달았습니다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23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25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26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27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74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67819" y="3709920"/>
            <a:ext cx="5423280" cy="18160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1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감사합니다</a:t>
            </a:r>
            <a:endParaRPr lang="en-US" altLang="ko-KR" sz="10001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endParaRPr lang="en-US" altLang="ko-KR" sz="12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8" t="52963" r="34201" b="10000"/>
          <a:stretch/>
        </p:blipFill>
        <p:spPr>
          <a:xfrm>
            <a:off x="4894681" y="2870200"/>
            <a:ext cx="552121" cy="8206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0" t="53704" r="4074" b="9999"/>
          <a:stretch/>
        </p:blipFill>
        <p:spPr>
          <a:xfrm>
            <a:off x="5625030" y="2894512"/>
            <a:ext cx="540417" cy="7941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52593" r="66666" b="11254"/>
          <a:stretch/>
        </p:blipFill>
        <p:spPr>
          <a:xfrm>
            <a:off x="6299200" y="2870200"/>
            <a:ext cx="573876" cy="81847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22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23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24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25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26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5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583" y="1125386"/>
            <a:ext cx="5512971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800" kern="0" spc="-400" dirty="0"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목차</a:t>
            </a:r>
            <a:endParaRPr lang="en-US" sz="12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874" y="3593895"/>
            <a:ext cx="7960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01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339" y="3727696"/>
            <a:ext cx="246855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 smtClean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추진 목표</a:t>
            </a:r>
            <a:r>
              <a:rPr lang="en-US" altLang="ko-KR" sz="2000" kern="0" spc="-67" dirty="0" smtClean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2000" kern="0" spc="-67" dirty="0" smtClean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기대효과</a:t>
            </a:r>
            <a:r>
              <a:rPr lang="en-US" altLang="ko-KR" sz="2000" kern="0" spc="-67" dirty="0" smtClean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)</a:t>
            </a:r>
            <a:endParaRPr 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53782" y="3593895"/>
            <a:ext cx="83376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02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7946" y="3707606"/>
            <a:ext cx="246855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팀원 구성 및 역할</a:t>
            </a:r>
            <a:endParaRPr lang="en-US" altLang="ko-KR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35389" y="3640013"/>
            <a:ext cx="94804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 smtClean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03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72546" y="3727696"/>
            <a:ext cx="246855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667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WBS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368301" y="3019105"/>
            <a:ext cx="11553268" cy="329143"/>
            <a:chOff x="1196638" y="4528658"/>
            <a:chExt cx="1586253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638" y="4528658"/>
              <a:ext cx="15862530" cy="493714"/>
            </a:xfrm>
            <a:prstGeom prst="rect">
              <a:avLst/>
            </a:prstGeom>
          </p:spPr>
        </p:pic>
      </p:grpSp>
      <p:sp>
        <p:nvSpPr>
          <p:cNvPr id="41" name="Object 3"/>
          <p:cNvSpPr txBox="1"/>
          <p:nvPr/>
        </p:nvSpPr>
        <p:spPr>
          <a:xfrm>
            <a:off x="581175" y="4495800"/>
            <a:ext cx="10346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 smtClean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04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2" name="Object 4"/>
          <p:cNvSpPr txBox="1"/>
          <p:nvPr/>
        </p:nvSpPr>
        <p:spPr>
          <a:xfrm>
            <a:off x="1241497" y="4629600"/>
            <a:ext cx="296220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프로젝트 도메인 선정</a:t>
            </a:r>
            <a:endParaRPr lang="en-US" altLang="ko-KR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43" name="Object 7"/>
          <p:cNvSpPr txBox="1"/>
          <p:nvPr/>
        </p:nvSpPr>
        <p:spPr>
          <a:xfrm>
            <a:off x="4359534" y="4495800"/>
            <a:ext cx="83376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 smtClean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05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4" name="Object 8"/>
          <p:cNvSpPr txBox="1"/>
          <p:nvPr/>
        </p:nvSpPr>
        <p:spPr>
          <a:xfrm>
            <a:off x="5089062" y="4609301"/>
            <a:ext cx="2786756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프로젝트 수행 범위</a:t>
            </a:r>
            <a:endParaRPr lang="en-US" altLang="ko-KR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45" name="Object 11"/>
          <p:cNvSpPr txBox="1"/>
          <p:nvPr/>
        </p:nvSpPr>
        <p:spPr>
          <a:xfrm>
            <a:off x="8135389" y="4506741"/>
            <a:ext cx="78131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 smtClean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06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6" name="Object 12"/>
          <p:cNvSpPr txBox="1"/>
          <p:nvPr/>
        </p:nvSpPr>
        <p:spPr>
          <a:xfrm>
            <a:off x="8916704" y="4609301"/>
            <a:ext cx="2900839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프로젝트 설계</a:t>
            </a:r>
            <a:endParaRPr lang="en-US" altLang="ko-KR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32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33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34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35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36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sp>
        <p:nvSpPr>
          <p:cNvPr id="37" name="Object 3"/>
          <p:cNvSpPr txBox="1"/>
          <p:nvPr/>
        </p:nvSpPr>
        <p:spPr>
          <a:xfrm>
            <a:off x="4353782" y="5384972"/>
            <a:ext cx="10346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 smtClean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08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8" name="Object 4"/>
          <p:cNvSpPr txBox="1"/>
          <p:nvPr/>
        </p:nvSpPr>
        <p:spPr>
          <a:xfrm>
            <a:off x="5052624" y="5515286"/>
            <a:ext cx="296220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프로젝트 후기</a:t>
            </a:r>
            <a:endParaRPr lang="en-US" altLang="ko-KR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31" name="Object 3"/>
          <p:cNvSpPr txBox="1"/>
          <p:nvPr/>
        </p:nvSpPr>
        <p:spPr>
          <a:xfrm>
            <a:off x="609874" y="5384972"/>
            <a:ext cx="10346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 smtClean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07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9" name="Object 4"/>
          <p:cNvSpPr txBox="1"/>
          <p:nvPr/>
        </p:nvSpPr>
        <p:spPr>
          <a:xfrm>
            <a:off x="1292375" y="5515286"/>
            <a:ext cx="296220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프로젝트 </a:t>
            </a:r>
            <a:r>
              <a:rPr lang="ko-KR" altLang="en-US" sz="2667" kern="0" spc="-67" dirty="0" smtClean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구현</a:t>
            </a:r>
            <a:endParaRPr 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4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652" y="765294"/>
            <a:ext cx="231551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600" dirty="0" smtClean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추진 목표</a:t>
            </a:r>
            <a:endParaRPr lang="en-US" sz="40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747" y="1509805"/>
            <a:ext cx="11625586" cy="26109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fontAlgn="base">
              <a:spcBef>
                <a:spcPts val="1200"/>
              </a:spcBef>
              <a:buFont typeface="Arial" panose="020B0604020202020204" pitchFamily="34" charset="0"/>
              <a:buChar char="□"/>
            </a:pP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정답 데이터 정확도 향상을 위해 국가 데이터를 </a:t>
            </a:r>
            <a:r>
              <a:rPr lang="en-US" altLang="ko-KR" sz="2800" dirty="0">
                <a:solidFill>
                  <a:srgbClr val="000000"/>
                </a:solidFill>
              </a:rPr>
              <a:t>AI</a:t>
            </a:r>
            <a:r>
              <a:rPr lang="en-US" altLang="ko-KR" sz="1600" dirty="0"/>
              <a:t>(Artificial Intelligence, </a:t>
            </a:r>
            <a:r>
              <a:rPr lang="ko-KR" altLang="en-US" sz="1600" dirty="0"/>
              <a:t>인공지능</a:t>
            </a:r>
            <a:r>
              <a:rPr lang="en-US" altLang="ko-KR" sz="1600" dirty="0"/>
              <a:t>)</a:t>
            </a:r>
            <a:r>
              <a:rPr lang="en-US" altLang="ko-KR" sz="2800" dirty="0"/>
              <a:t> </a:t>
            </a: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언어 </a:t>
            </a:r>
            <a:r>
              <a:rPr lang="ko-KR" alt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처리</a:t>
            </a:r>
            <a:endParaRPr lang="en-US" altLang="ko-KR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ts val="1200"/>
              </a:spcBef>
            </a:pPr>
            <a:r>
              <a:rPr lang="en-US" altLang="ko-KR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ko-KR" alt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모델에 적용하기 위한 적정한 데이터 세트 수집 및 분석</a:t>
            </a:r>
            <a:endParaRPr lang="en-US" altLang="ko-KR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 fontAlgn="base">
              <a:spcBef>
                <a:spcPts val="1200"/>
              </a:spcBef>
              <a:buFont typeface="Arial" panose="020B0604020202020204" pitchFamily="34" charset="0"/>
              <a:buChar char="□"/>
            </a:pPr>
            <a:endParaRPr lang="ko-KR" alt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 fontAlgn="base">
              <a:spcAft>
                <a:spcPts val="1400"/>
              </a:spcAft>
              <a:buFont typeface="Arial" panose="020B0604020202020204" pitchFamily="34" charset="0"/>
              <a:buChar char="□"/>
            </a:pP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수집한 국가 데이터 </a:t>
            </a:r>
            <a:r>
              <a:rPr lang="ko-KR" altLang="en-US" sz="2800" dirty="0">
                <a:solidFill>
                  <a:srgbClr val="000000"/>
                </a:solidFill>
              </a:rPr>
              <a:t>기반으로 </a:t>
            </a:r>
            <a:r>
              <a:rPr lang="en-US" altLang="ko-KR" sz="2800" dirty="0"/>
              <a:t>BERT</a:t>
            </a:r>
            <a:r>
              <a:rPr lang="en-US" altLang="ko-KR" sz="1600" dirty="0"/>
              <a:t>(Bidirectional Encoder Representations from Transformers, </a:t>
            </a:r>
            <a:r>
              <a:rPr lang="ko-KR" altLang="en-US" sz="1600" dirty="0" err="1"/>
              <a:t>버트</a:t>
            </a:r>
            <a:r>
              <a:rPr lang="en-US" altLang="ko-KR" sz="1600" dirty="0" smtClean="0"/>
              <a:t>)</a:t>
            </a:r>
            <a:r>
              <a:rPr lang="ko-KR" alt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를 </a:t>
            </a:r>
            <a:endParaRPr lang="en-US" altLang="ko-KR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Aft>
                <a:spcPts val="1400"/>
              </a:spcAft>
            </a:pPr>
            <a:r>
              <a:rPr lang="en-US" altLang="ko-KR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ko-KR" alt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통한 </a:t>
            </a:r>
            <a:r>
              <a:rPr lang="ko-KR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정답 데이터 출력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1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2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3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4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5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sp>
        <p:nvSpPr>
          <p:cNvPr id="16" name="Object 3"/>
          <p:cNvSpPr txBox="1"/>
          <p:nvPr/>
        </p:nvSpPr>
        <p:spPr>
          <a:xfrm>
            <a:off x="819674" y="5233540"/>
            <a:ext cx="1091935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fontAlgn="base">
              <a:buFont typeface="a꽃피는봄" panose="02020600000000000000" pitchFamily="18" charset="-127"/>
              <a:buChar char="□"/>
            </a:pPr>
            <a:r>
              <a:rPr lang="ko-KR" altLang="en-US" sz="2800" dirty="0" smtClean="0"/>
              <a:t> </a:t>
            </a:r>
            <a:r>
              <a:rPr lang="ko-KR" altLang="en-US" sz="2400" dirty="0" smtClean="0"/>
              <a:t>데이터를 정제하여 정보의 </a:t>
            </a:r>
            <a:r>
              <a:rPr lang="ko-KR" altLang="en-US" sz="2400" dirty="0" err="1"/>
              <a:t>부정확성을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해소</a:t>
            </a:r>
            <a:endParaRPr lang="en-US" altLang="ko-KR" sz="2400" dirty="0" smtClean="0"/>
          </a:p>
          <a:p>
            <a:pPr marL="285750" lvl="0" indent="-285750" fontAlgn="base">
              <a:buFont typeface="a꽃피는봄" panose="02020600000000000000" pitchFamily="18" charset="-127"/>
              <a:buChar char="□"/>
            </a:pPr>
            <a:endParaRPr lang="ko-KR" altLang="en-US" sz="2400" dirty="0"/>
          </a:p>
          <a:p>
            <a:pPr marL="285750" lvl="0" indent="-285750" fontAlgn="base">
              <a:buFont typeface="a꽃피는봄" panose="02020600000000000000" pitchFamily="18" charset="-127"/>
              <a:buChar char="□"/>
            </a:pPr>
            <a:r>
              <a:rPr lang="ko-KR" altLang="en-US" sz="2400" dirty="0"/>
              <a:t> </a:t>
            </a:r>
            <a:r>
              <a:rPr lang="ko-KR" altLang="en-US" sz="2400" dirty="0" smtClean="0"/>
              <a:t>쉬운 </a:t>
            </a:r>
            <a:r>
              <a:rPr lang="ko-KR" altLang="en-US" sz="2400" dirty="0"/>
              <a:t>접근성으로 원하는 답을 찾을 수 있도록 생산성을 </a:t>
            </a:r>
            <a:r>
              <a:rPr lang="ko-KR" altLang="en-US" sz="2400" dirty="0" smtClean="0"/>
              <a:t>높임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  <p:sp>
        <p:nvSpPr>
          <p:cNvPr id="17" name="Object 2"/>
          <p:cNvSpPr txBox="1"/>
          <p:nvPr/>
        </p:nvSpPr>
        <p:spPr>
          <a:xfrm>
            <a:off x="819674" y="4413566"/>
            <a:ext cx="231551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600" dirty="0" smtClean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기대효과</a:t>
            </a:r>
            <a:endParaRPr lang="en-US" sz="35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12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233" y="788581"/>
            <a:ext cx="45805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0" lang="ko-KR" altLang="en-US" sz="5334" b="0" i="0" u="none" strike="noStrike" kern="0" cap="none" spc="-600" normalizeH="0" baseline="0" noProof="0" dirty="0" smtClean="0">
                <a:ln>
                  <a:noFill/>
                </a:ln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팀원 구성 및 역할</a:t>
            </a:r>
            <a:endParaRPr kumimoji="0" lang="en-US" sz="533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23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25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26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27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92039"/>
              </p:ext>
            </p:extLst>
          </p:nvPr>
        </p:nvGraphicFramePr>
        <p:xfrm>
          <a:off x="369549" y="2161318"/>
          <a:ext cx="11647197" cy="3253410"/>
        </p:xfrm>
        <a:graphic>
          <a:graphicData uri="http://schemas.openxmlformats.org/drawingml/2006/table">
            <a:tbl>
              <a:tblPr/>
              <a:tblGrid>
                <a:gridCol w="971571">
                  <a:extLst>
                    <a:ext uri="{9D8B030D-6E8A-4147-A177-3AD203B41FA5}">
                      <a16:colId xmlns:a16="http://schemas.microsoft.com/office/drawing/2014/main" val="689735271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232958373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3123233385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1237551440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3262795586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2977242944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724131076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1800022655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3923581576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4039614382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2372036120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2212705276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439831351"/>
                    </a:ext>
                  </a:extLst>
                </a:gridCol>
                <a:gridCol w="821202">
                  <a:extLst>
                    <a:ext uri="{9D8B030D-6E8A-4147-A177-3AD203B41FA5}">
                      <a16:colId xmlns:a16="http://schemas.microsoft.com/office/drawing/2014/main" val="1141034143"/>
                    </a:ext>
                  </a:extLst>
                </a:gridCol>
              </a:tblGrid>
              <a:tr h="9247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WBS </a:t>
                      </a:r>
                      <a:r>
                        <a:rPr lang="ko-KR" alt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관리 </a:t>
                      </a:r>
                      <a:r>
                        <a:rPr lang="ko-KR" alt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및 작성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-15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프로젝트</a:t>
                      </a:r>
                      <a:r>
                        <a:rPr lang="en-US" altLang="ko-KR" sz="1300" kern="100" spc="-15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B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-15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데이터 정제</a:t>
                      </a:r>
                      <a:endParaRPr lang="en-US" altLang="ko-KR" sz="1300" kern="100" spc="-150" dirty="0" smtClean="0">
                        <a:solidFill>
                          <a:srgbClr val="000000"/>
                        </a:solidFill>
                        <a:effectLst/>
                        <a:latin typeface="a꽃피는봄" panose="02020600000000000000" pitchFamily="18" charset="-127"/>
                        <a:ea typeface="a꽃피는봄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100" spc="-15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(</a:t>
                      </a:r>
                      <a:r>
                        <a:rPr lang="ko-KR" altLang="en-US" sz="1300" kern="100" spc="-15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전처리</a:t>
                      </a:r>
                      <a:r>
                        <a:rPr lang="en-US" altLang="ko-KR" sz="1300" kern="100" spc="-15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)</a:t>
                      </a:r>
                      <a:endParaRPr lang="ko-KR" altLang="en-US" sz="1300" kern="0" spc="-15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질의응답 </a:t>
                      </a:r>
                      <a:endParaRPr lang="en-US" altLang="ko-KR" sz="1300" kern="100" spc="0" dirty="0" smtClean="0">
                        <a:solidFill>
                          <a:srgbClr val="000000"/>
                        </a:solidFill>
                        <a:effectLst/>
                        <a:latin typeface="a꽃피는봄" panose="02020600000000000000" pitchFamily="18" charset="-127"/>
                        <a:ea typeface="a꽃피는봄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데이터 </a:t>
                      </a:r>
                      <a:endParaRPr lang="en-US" altLang="ko-KR" sz="1300" kern="100" spc="0" dirty="0" smtClean="0">
                        <a:solidFill>
                          <a:srgbClr val="000000"/>
                        </a:solidFill>
                        <a:effectLst/>
                        <a:latin typeface="a꽃피는봄" panose="02020600000000000000" pitchFamily="18" charset="-127"/>
                        <a:ea typeface="a꽃피는봄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작성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-150" baseline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데이터 </a:t>
                      </a:r>
                      <a:endParaRPr lang="en-US" altLang="ko-KR" sz="1300" kern="100" spc="-150" baseline="0" dirty="0" smtClean="0">
                        <a:solidFill>
                          <a:srgbClr val="000000"/>
                        </a:solidFill>
                        <a:effectLst/>
                        <a:latin typeface="a꽃피는봄" panose="02020600000000000000" pitchFamily="18" charset="-127"/>
                        <a:ea typeface="a꽃피는봄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-150" baseline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무결성 </a:t>
                      </a:r>
                      <a:endParaRPr lang="en-US" altLang="ko-KR" sz="1300" kern="100" spc="-150" baseline="0" dirty="0" smtClean="0">
                        <a:solidFill>
                          <a:srgbClr val="000000"/>
                        </a:solidFill>
                        <a:effectLst/>
                        <a:latin typeface="a꽃피는봄" panose="02020600000000000000" pitchFamily="18" charset="-127"/>
                        <a:ea typeface="a꽃피는봄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-150" baseline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대조 </a:t>
                      </a:r>
                      <a:r>
                        <a:rPr lang="ko-KR" altLang="en-US" sz="1300" kern="100" spc="-150" baseline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검사</a:t>
                      </a:r>
                      <a:endParaRPr lang="ko-KR" altLang="en-US" sz="1300" kern="0" spc="-15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DB</a:t>
                      </a:r>
                      <a:r>
                        <a:rPr lang="ko-KR" alt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설계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DB </a:t>
                      </a:r>
                      <a:r>
                        <a:rPr lang="ko-KR" alt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데이터 삽입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UI</a:t>
                      </a:r>
                      <a:r>
                        <a:rPr lang="ko-KR" alt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화면</a:t>
                      </a:r>
                      <a:endParaRPr lang="en-US" altLang="ko-KR" sz="1300" kern="100" spc="0" dirty="0" smtClean="0">
                        <a:solidFill>
                          <a:srgbClr val="000000"/>
                        </a:solidFill>
                        <a:effectLst/>
                        <a:latin typeface="a꽃피는봄" panose="02020600000000000000" pitchFamily="18" charset="-127"/>
                        <a:ea typeface="a꽃피는봄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설계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Butter </a:t>
                      </a:r>
                      <a:endParaRPr lang="en-US" sz="1300" kern="100" spc="0" dirty="0" smtClean="0">
                        <a:solidFill>
                          <a:srgbClr val="000000"/>
                        </a:solidFill>
                        <a:effectLst/>
                        <a:latin typeface="a꽃피는봄" panose="02020600000000000000" pitchFamily="18" charset="-127"/>
                        <a:ea typeface="a꽃피는봄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Block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-15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작동 </a:t>
                      </a:r>
                      <a:r>
                        <a:rPr lang="ko-KR" altLang="en-US" sz="1300" kern="100" spc="-15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테스트</a:t>
                      </a:r>
                      <a:endParaRPr lang="ko-KR" altLang="en-US" sz="1300" kern="0" spc="-15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Butter </a:t>
                      </a:r>
                      <a:endParaRPr lang="en-US" sz="1300" kern="100" spc="0" dirty="0" smtClean="0">
                        <a:solidFill>
                          <a:srgbClr val="000000"/>
                        </a:solidFill>
                        <a:effectLst/>
                        <a:latin typeface="a꽃피는봄" panose="02020600000000000000" pitchFamily="18" charset="-127"/>
                        <a:ea typeface="a꽃피는봄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Block </a:t>
                      </a:r>
                      <a:r>
                        <a:rPr 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API</a:t>
                      </a:r>
                      <a:r>
                        <a:rPr lang="ko-KR" alt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연동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Django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-150" dirty="0" err="1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프론트엔드</a:t>
                      </a:r>
                      <a:r>
                        <a:rPr lang="ko-KR" altLang="en-US" sz="1300" kern="100" spc="-15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 구현</a:t>
                      </a:r>
                      <a:endParaRPr lang="ko-KR" altLang="en-US" sz="1300" kern="0" spc="-15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Django </a:t>
                      </a:r>
                      <a:endParaRPr lang="en-US" sz="1300" kern="100" spc="0" dirty="0" smtClean="0">
                        <a:solidFill>
                          <a:srgbClr val="000000"/>
                        </a:solidFill>
                        <a:effectLst/>
                        <a:latin typeface="a꽃피는봄" panose="02020600000000000000" pitchFamily="18" charset="-127"/>
                        <a:ea typeface="a꽃피는봄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 err="1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백엔드</a:t>
                      </a:r>
                      <a:r>
                        <a:rPr lang="ko-KR" alt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 </a:t>
                      </a:r>
                      <a:endParaRPr lang="en-US" altLang="ko-KR" sz="1300" kern="100" spc="0" dirty="0" smtClean="0">
                        <a:solidFill>
                          <a:srgbClr val="000000"/>
                        </a:solidFill>
                        <a:effectLst/>
                        <a:latin typeface="a꽃피는봄" panose="02020600000000000000" pitchFamily="18" charset="-127"/>
                        <a:ea typeface="a꽃피는봄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구현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통합 </a:t>
                      </a:r>
                      <a:endParaRPr lang="en-US" altLang="ko-KR" sz="1300" kern="100" spc="0" dirty="0" smtClean="0">
                        <a:solidFill>
                          <a:srgbClr val="000000"/>
                        </a:solidFill>
                        <a:effectLst/>
                        <a:latin typeface="a꽃피는봄" panose="02020600000000000000" pitchFamily="18" charset="-127"/>
                        <a:ea typeface="a꽃피는봄" panose="02020600000000000000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테스트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 err="1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개발산출물</a:t>
                      </a:r>
                      <a:r>
                        <a:rPr lang="ko-KR" altLang="en-US" sz="1300" kern="100" spc="0" dirty="0" smtClean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 </a:t>
                      </a:r>
                      <a:r>
                        <a:rPr lang="ko-KR" altLang="en-US" sz="13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작성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094832"/>
                  </a:ext>
                </a:extLst>
              </a:tr>
              <a:tr h="755540"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김규희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312537"/>
                  </a:ext>
                </a:extLst>
              </a:tr>
              <a:tr h="755540"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김수연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935922"/>
                  </a:ext>
                </a:extLst>
              </a:tr>
              <a:tr h="755540"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a꽃피는봄" panose="02020600000000000000" pitchFamily="18" charset="-127"/>
                          <a:ea typeface="a꽃피는봄" panose="02020600000000000000" pitchFamily="18" charset="-127"/>
                        </a:rPr>
                        <a:t>김지혜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</a:t>
                      </a: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5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151845"/>
                  </a:ext>
                </a:extLst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0" t="53704" r="4074" b="9999"/>
          <a:stretch/>
        </p:blipFill>
        <p:spPr>
          <a:xfrm>
            <a:off x="362524" y="3925077"/>
            <a:ext cx="533288" cy="68971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52593" r="66666" b="11254"/>
          <a:stretch/>
        </p:blipFill>
        <p:spPr>
          <a:xfrm>
            <a:off x="384233" y="4661263"/>
            <a:ext cx="502313" cy="70046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8" t="52963" r="34201" b="10000"/>
          <a:stretch/>
        </p:blipFill>
        <p:spPr>
          <a:xfrm>
            <a:off x="384785" y="3133438"/>
            <a:ext cx="502313" cy="7175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39246" y="5918419"/>
            <a:ext cx="247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WBS(Work Breakdown Structure)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DB(Database)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UI(User Interface)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API(Application </a:t>
            </a:r>
            <a:r>
              <a:rPr lang="en-US" altLang="ko-KR" sz="1000" dirty="0"/>
              <a:t>Programming Interface</a:t>
            </a:r>
            <a:r>
              <a:rPr lang="en-US" altLang="ko-KR" sz="1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15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338" y="750849"/>
            <a:ext cx="9119062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34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Work Breakdown Structure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3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4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5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6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6" y="1921836"/>
            <a:ext cx="109251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1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78904"/>
              </p:ext>
            </p:extLst>
          </p:nvPr>
        </p:nvGraphicFramePr>
        <p:xfrm>
          <a:off x="174324" y="4178622"/>
          <a:ext cx="11891096" cy="2592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728">
                  <a:extLst>
                    <a:ext uri="{9D8B030D-6E8A-4147-A177-3AD203B41FA5}">
                      <a16:colId xmlns:a16="http://schemas.microsoft.com/office/drawing/2014/main" val="1675136583"/>
                    </a:ext>
                  </a:extLst>
                </a:gridCol>
                <a:gridCol w="1698728">
                  <a:extLst>
                    <a:ext uri="{9D8B030D-6E8A-4147-A177-3AD203B41FA5}">
                      <a16:colId xmlns:a16="http://schemas.microsoft.com/office/drawing/2014/main" val="3714048960"/>
                    </a:ext>
                  </a:extLst>
                </a:gridCol>
                <a:gridCol w="1698728">
                  <a:extLst>
                    <a:ext uri="{9D8B030D-6E8A-4147-A177-3AD203B41FA5}">
                      <a16:colId xmlns:a16="http://schemas.microsoft.com/office/drawing/2014/main" val="677481536"/>
                    </a:ext>
                  </a:extLst>
                </a:gridCol>
                <a:gridCol w="1698728">
                  <a:extLst>
                    <a:ext uri="{9D8B030D-6E8A-4147-A177-3AD203B41FA5}">
                      <a16:colId xmlns:a16="http://schemas.microsoft.com/office/drawing/2014/main" val="1261366963"/>
                    </a:ext>
                  </a:extLst>
                </a:gridCol>
                <a:gridCol w="1698728">
                  <a:extLst>
                    <a:ext uri="{9D8B030D-6E8A-4147-A177-3AD203B41FA5}">
                      <a16:colId xmlns:a16="http://schemas.microsoft.com/office/drawing/2014/main" val="2313561366"/>
                    </a:ext>
                  </a:extLst>
                </a:gridCol>
                <a:gridCol w="1698728">
                  <a:extLst>
                    <a:ext uri="{9D8B030D-6E8A-4147-A177-3AD203B41FA5}">
                      <a16:colId xmlns:a16="http://schemas.microsoft.com/office/drawing/2014/main" val="517869879"/>
                    </a:ext>
                  </a:extLst>
                </a:gridCol>
                <a:gridCol w="1698728">
                  <a:extLst>
                    <a:ext uri="{9D8B030D-6E8A-4147-A177-3AD203B41FA5}">
                      <a16:colId xmlns:a16="http://schemas.microsoft.com/office/drawing/2014/main" val="1946305312"/>
                    </a:ext>
                  </a:extLst>
                </a:gridCol>
              </a:tblGrid>
              <a:tr h="428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데이터 획득</a:t>
                      </a:r>
                      <a:endParaRPr lang="en-US" altLang="ko-KR" sz="2000" dirty="0" smtClean="0"/>
                    </a:p>
                  </a:txBody>
                  <a:tcPr anchor="ctr"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데이터 정제</a:t>
                      </a:r>
                      <a:r>
                        <a:rPr lang="en-US" altLang="ko-KR" sz="2000" dirty="0" smtClean="0"/>
                        <a:t>1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데이터 정제</a:t>
                      </a:r>
                      <a:r>
                        <a:rPr lang="en-US" altLang="ko-KR" sz="2000" dirty="0" smtClean="0"/>
                        <a:t>2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선정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규모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분석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데이터 가공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rgbClr val="7FA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1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i="0" u="none" strike="noStrike" kern="120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AI-hub </a:t>
                      </a:r>
                      <a:r>
                        <a:rPr lang="ko-KR" altLang="en-US" sz="1400" b="0" i="0" u="none" strike="noStrike" kern="120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학습용  데이터 총 </a:t>
                      </a:r>
                      <a:r>
                        <a:rPr lang="en-US" altLang="ko-KR" sz="1400" b="0" i="0" u="none" strike="noStrike" kern="120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r>
                        <a:rPr lang="ko-KR" altLang="en-US" sz="1400" b="0" i="0" u="none" strike="noStrike" kern="120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  획득</a:t>
                      </a:r>
                      <a:endParaRPr lang="ko-KR" altLang="en-US" sz="1400" spc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SzPct val="80000"/>
                        <a:buFont typeface="Wingdings" panose="05000000000000000000" pitchFamily="2" charset="2"/>
                        <a:buChar char="ü"/>
                      </a:pPr>
                      <a:endParaRPr lang="ko-KR" altLang="en-US" sz="1400" spc="0" dirty="0"/>
                    </a:p>
                  </a:txBody>
                  <a:tcPr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SzPct val="80000"/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적합성 판별</a:t>
                      </a:r>
                      <a:endParaRPr lang="en-US" altLang="ko-KR" sz="14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( </a:t>
                      </a:r>
                      <a:r>
                        <a:rPr lang="ko-KR" altLang="en-US" sz="12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</a:t>
                      </a:r>
                      <a:r>
                        <a:rPr lang="en-US" altLang="ko-KR" sz="12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</a:t>
                      </a:r>
                      <a:r>
                        <a:rPr lang="en-US" altLang="ko-KR" sz="12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OCR </a:t>
                      </a:r>
                      <a:r>
                        <a:rPr lang="ko-KR" altLang="en-US" sz="12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제외</a:t>
                      </a:r>
                      <a:r>
                        <a:rPr lang="en-US" altLang="ko-KR" sz="12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algn="l" latinLnBrk="1">
                        <a:buSzPct val="80000"/>
                        <a:buFont typeface="Wingdings" panose="05000000000000000000" pitchFamily="2" charset="2"/>
                        <a:buNone/>
                      </a:pPr>
                      <a:endParaRPr lang="en-US" altLang="ko-KR" sz="5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질의 응답 구조로    구현 불가능한    데이터 제외</a:t>
                      </a:r>
                      <a:endParaRPr lang="en-US" altLang="ko-KR" sz="14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SzPct val="80000"/>
                        <a:buFont typeface="Wingdings" panose="05000000000000000000" pitchFamily="2" charset="2"/>
                        <a:buNone/>
                      </a:pPr>
                      <a:endParaRPr lang="en-US" altLang="ko-KR" sz="5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적합성     대조 검사 실시</a:t>
                      </a:r>
                    </a:p>
                    <a:p>
                      <a:pPr marL="285750" indent="-285750" algn="l" latinLnBrk="1">
                        <a:buSzPct val="80000"/>
                        <a:buFont typeface="Wingdings" panose="05000000000000000000" pitchFamily="2" charset="2"/>
                        <a:buChar char="ü"/>
                      </a:pPr>
                      <a:endParaRPr lang="ko-KR" altLang="en-US" sz="1400" spc="0" dirty="0"/>
                    </a:p>
                  </a:txBody>
                  <a:tcPr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SzPct val="80000"/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‘일반 상식</a:t>
                      </a:r>
                      <a:r>
                        <a:rPr lang="en-US" altLang="ko-KR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선정 </a:t>
                      </a:r>
                      <a:endParaRPr lang="en-US" altLang="ko-KR" sz="14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SzPct val="80000"/>
                        <a:buFont typeface="Wingdings" panose="05000000000000000000" pitchFamily="2" charset="2"/>
                        <a:buNone/>
                      </a:pPr>
                      <a:endParaRPr lang="en-US" altLang="ko-KR" sz="5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SzPct val="80000"/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데이터내 </a:t>
                      </a:r>
                      <a:r>
                        <a:rPr lang="en-US" altLang="ko-KR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파일을</a:t>
                      </a:r>
                      <a:r>
                        <a:rPr lang="ko-KR" altLang="en-US" sz="1400" b="0" i="0" u="none" strike="noStrike" kern="1200" spc="-1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카테고리화 </a:t>
                      </a:r>
                      <a:endParaRPr lang="ko-KR" altLang="en-US" sz="1400" spc="-150" dirty="0"/>
                    </a:p>
                  </a:txBody>
                  <a:tcPr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rtl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중 국가 도메인 선정</a:t>
                      </a:r>
                      <a:r>
                        <a:rPr lang="en-US" altLang="ko-KR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      </a:t>
                      </a:r>
                      <a:r>
                        <a:rPr lang="en-US" altLang="ko-KR" sz="1400" b="0" i="0" u="sng" strike="noStrike" kern="1200" spc="-1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ko-KR" altLang="en-US" sz="1400" b="0" i="0" u="sng" strike="noStrike" kern="1200" spc="-1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아시아 국가 </a:t>
                      </a:r>
                      <a:r>
                        <a:rPr lang="ko-KR" altLang="en-US" sz="1400" b="0" i="0" u="sng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</a:t>
                      </a:r>
                      <a:endParaRPr lang="en-US" altLang="ko-KR" sz="1400" b="0" i="0" u="sng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SzPct val="80000"/>
                        <a:buFont typeface="Wingdings" panose="05000000000000000000" pitchFamily="2" charset="2"/>
                        <a:buNone/>
                      </a:pPr>
                      <a:endParaRPr lang="en-US" altLang="ko-KR" sz="8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789</a:t>
                      </a:r>
                      <a:r>
                        <a:rPr lang="ko-KR" alt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문장</a:t>
                      </a:r>
                      <a:r>
                        <a:rPr lang="ko-KR" altLang="en-US" sz="1400" spc="0" dirty="0" smtClean="0"/>
                        <a:t/>
                      </a:r>
                      <a:br>
                        <a:rPr lang="ko-KR" altLang="en-US" sz="1400" spc="0" dirty="0" smtClean="0"/>
                      </a:br>
                      <a:endParaRPr lang="ko-KR" altLang="en-US" sz="1400" spc="0" dirty="0"/>
                    </a:p>
                  </a:txBody>
                  <a:tcPr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i="0" u="none" strike="noStrike" kern="1200" spc="-1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745</a:t>
                      </a:r>
                      <a:r>
                        <a:rPr lang="ko-KR" altLang="en-US" sz="1400" b="0" i="0" u="none" strike="noStrike" kern="1200" spc="-1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유효 문장</a:t>
                      </a:r>
                      <a:endParaRPr lang="en-US" altLang="ko-KR" sz="1400" b="0" i="0" u="none" strike="noStrike" kern="1200" spc="-15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i="0" u="none" strike="noStrike" kern="1200" spc="-15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최신화 확인</a:t>
                      </a:r>
                      <a:endParaRPr lang="en-US" altLang="ko-KR" sz="1400" b="0" i="0" u="none" strike="noStrike" kern="1200" spc="-15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SzPct val="80000"/>
                        <a:buFont typeface="Wingdings" panose="05000000000000000000" pitchFamily="2" charset="2"/>
                        <a:buNone/>
                      </a:pPr>
                      <a:endParaRPr lang="en-US" altLang="ko-KR" sz="5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 </a:t>
                      </a:r>
                      <a:r>
                        <a:rPr lang="ko-KR" alt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구조 분석</a:t>
                      </a:r>
                      <a:endParaRPr lang="en-US" altLang="ko-KR" sz="14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5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분석한 </a:t>
                      </a:r>
                      <a:r>
                        <a:rPr lang="ko-KR" altLang="en-US" sz="14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어노테이션</a:t>
                      </a:r>
                      <a:r>
                        <a:rPr lang="ko-KR" alt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구조로 모듈 구현</a:t>
                      </a: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: </a:t>
                      </a:r>
                      <a:r>
                        <a:rPr lang="en-US" altLang="ko-KR" sz="14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json_to_txt</a:t>
                      </a:r>
                      <a:endParaRPr lang="en-US" altLang="ko-KR" sz="14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5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분석한 </a:t>
                      </a:r>
                      <a:r>
                        <a:rPr lang="en-US" altLang="ko-KR" sz="14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en-US" altLang="ko-KR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문장 추출</a:t>
                      </a:r>
                      <a:endParaRPr lang="ko-KR" altLang="en-US" sz="1400" spc="0" dirty="0"/>
                    </a:p>
                  </a:txBody>
                  <a:tcPr>
                    <a:solidFill>
                      <a:srgbClr val="7FA2C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SzPct val="80000"/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불필요한 문자 이외의 외국어를    제거</a:t>
                      </a:r>
                      <a:endParaRPr lang="en-US" altLang="ko-KR" sz="14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SzPct val="80000"/>
                        <a:buFont typeface="Wingdings" panose="05000000000000000000" pitchFamily="2" charset="2"/>
                        <a:buNone/>
                      </a:pPr>
                      <a:endParaRPr lang="en-US" altLang="ko-KR" sz="5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SzPct val="80000"/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통계치 포함 모든 수치는 </a:t>
                      </a:r>
                      <a:r>
                        <a:rPr lang="en-US" altLang="ko-KR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기준 최신화 </a:t>
                      </a:r>
                      <a:endParaRPr lang="en-US" altLang="ko-KR" sz="14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SzPct val="80000"/>
                        <a:buFont typeface="Wingdings" panose="05000000000000000000" pitchFamily="2" charset="2"/>
                        <a:buNone/>
                      </a:pPr>
                      <a:endParaRPr lang="en-US" altLang="ko-KR" sz="500" b="0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SzPct val="80000"/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국가별  </a:t>
                      </a:r>
                      <a:r>
                        <a:rPr lang="en-US" altLang="ko-KR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80-100</a:t>
                      </a:r>
                      <a:r>
                        <a:rPr lang="ko-KR" altLang="en-US" sz="14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    질의응답 세트   구성</a:t>
                      </a:r>
                      <a:endParaRPr lang="ko-KR" altLang="en-US" sz="1400" b="0" spc="0" dirty="0" smtClean="0">
                        <a:effectLst/>
                      </a:endParaRPr>
                    </a:p>
                  </a:txBody>
                  <a:tcPr>
                    <a:solidFill>
                      <a:srgbClr val="7FA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203575"/>
                  </a:ext>
                </a:extLst>
              </a:tr>
            </a:tbl>
          </a:graphicData>
        </a:graphic>
      </p:graphicFrame>
      <p:pic>
        <p:nvPicPr>
          <p:cNvPr id="21" name="Picture 2" descr="https://lh4.googleusercontent.com/hDU4QNg_Jy-Q9CVmGcSTnVPKdO30yjH1sk6xr2J6ZDdrhL3DR6NJYrruyLnCSZ3Fh22zhqQ_TBdsyWv4c9VHXmXjFU1vVXT6eETEsHEqRSXLWVuFvZgY-jgHy5yf-yoEtlMXu_VGVp9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3" y="1366286"/>
            <a:ext cx="2242523" cy="2331404"/>
          </a:xfrm>
          <a:prstGeom prst="rect">
            <a:avLst/>
          </a:prstGeom>
          <a:noFill/>
          <a:ln>
            <a:solidFill>
              <a:srgbClr val="7FA2C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lh5.googleusercontent.com/2BvkwVEpgBSRzLFRLFDTAQE4SQdnYkpqjhW2SoxRweM7G63DujzLxWCiHDPsCVpc17082OWnwi5JhnTG2-3IXWR-EuxSXZMP8z2f_zj9sSqnrRd_iWGBTF1VZzvi_E63PWU3c8p-OcU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61" y="1366286"/>
            <a:ext cx="2137510" cy="2331404"/>
          </a:xfrm>
          <a:prstGeom prst="rect">
            <a:avLst/>
          </a:prstGeom>
          <a:noFill/>
          <a:ln>
            <a:solidFill>
              <a:srgbClr val="7FA2C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bject 2"/>
          <p:cNvSpPr txBox="1"/>
          <p:nvPr/>
        </p:nvSpPr>
        <p:spPr>
          <a:xfrm>
            <a:off x="273123" y="612843"/>
            <a:ext cx="557551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프로젝트 도메인 선정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359" y="1348303"/>
            <a:ext cx="2401962" cy="2349387"/>
          </a:xfrm>
          <a:prstGeom prst="rect">
            <a:avLst/>
          </a:prstGeom>
          <a:ln>
            <a:solidFill>
              <a:srgbClr val="7FA2C4"/>
            </a:solidFill>
          </a:ln>
        </p:spPr>
      </p:pic>
      <p:pic>
        <p:nvPicPr>
          <p:cNvPr id="30" name="Picture 4" descr="https://lh5.googleusercontent.com/1OMAu13exClOEYEerTLGbL02aip5-G7Udt_GavKafIfGxorzPDJwgTRQoOzxhubB6iuIv5QnWqkW5zsWnz9N0CIVI2efoYbk_9qarNDLQbMeeuAtQyEaXxUnizFvJ3vO45g7a68A_Pe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006" y="1357094"/>
            <a:ext cx="2756826" cy="2340595"/>
          </a:xfrm>
          <a:prstGeom prst="rect">
            <a:avLst/>
          </a:prstGeom>
          <a:noFill/>
          <a:ln>
            <a:solidFill>
              <a:srgbClr val="7FA2C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bject 2"/>
          <p:cNvSpPr txBox="1"/>
          <p:nvPr/>
        </p:nvSpPr>
        <p:spPr>
          <a:xfrm>
            <a:off x="515031" y="3766463"/>
            <a:ext cx="1617946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데이터 획득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&amp;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데이터 정제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1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sp>
        <p:nvSpPr>
          <p:cNvPr id="32" name="Object 2"/>
          <p:cNvSpPr txBox="1"/>
          <p:nvPr/>
        </p:nvSpPr>
        <p:spPr>
          <a:xfrm>
            <a:off x="3174533" y="3766673"/>
            <a:ext cx="922765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데이터 정제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sp>
        <p:nvSpPr>
          <p:cNvPr id="33" name="Object 2"/>
          <p:cNvSpPr txBox="1"/>
          <p:nvPr/>
        </p:nvSpPr>
        <p:spPr>
          <a:xfrm>
            <a:off x="5568956" y="3779126"/>
            <a:ext cx="1207882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선정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규모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분석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sp>
        <p:nvSpPr>
          <p:cNvPr id="34" name="Object 2"/>
          <p:cNvSpPr txBox="1"/>
          <p:nvPr/>
        </p:nvSpPr>
        <p:spPr>
          <a:xfrm>
            <a:off x="8272146" y="3766673"/>
            <a:ext cx="870546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데이터 가공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pic>
        <p:nvPicPr>
          <p:cNvPr id="26" name="Picture 2" descr="https://lh3.googleusercontent.com/pjq2ucVoX7Qt_v6A55oqmBuYyYExh5ckoCUsf1ihBI-B56WLdAGUdATE6x6vBXXk0PXB_Dpk2dEhQ5anX3b5AaiVjHvGQhGnQKNO1-lx869UMQhtxziDNkO7bXcIlEF7qlK7ToVj6PtJ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3" r="17014"/>
          <a:stretch/>
        </p:blipFill>
        <p:spPr bwMode="auto">
          <a:xfrm>
            <a:off x="10227477" y="1366286"/>
            <a:ext cx="1837944" cy="2331403"/>
          </a:xfrm>
          <a:prstGeom prst="rect">
            <a:avLst/>
          </a:prstGeom>
          <a:noFill/>
          <a:ln>
            <a:solidFill>
              <a:srgbClr val="7FA2C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bject 2"/>
          <p:cNvSpPr txBox="1"/>
          <p:nvPr/>
        </p:nvSpPr>
        <p:spPr>
          <a:xfrm>
            <a:off x="10565628" y="3777902"/>
            <a:ext cx="1254353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시각화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(word cloud)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38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39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40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41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42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3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4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5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6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sp>
        <p:nvSpPr>
          <p:cNvPr id="10" name="Object 2"/>
          <p:cNvSpPr txBox="1"/>
          <p:nvPr/>
        </p:nvSpPr>
        <p:spPr>
          <a:xfrm>
            <a:off x="273123" y="840502"/>
            <a:ext cx="557551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프로젝트 </a:t>
            </a:r>
            <a:r>
              <a:rPr lang="ko-KR" altLang="en-US" sz="4000" dirty="0" smtClean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수행 범위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29566" y="2487128"/>
            <a:ext cx="1951790" cy="2250441"/>
            <a:chOff x="1468742" y="2417234"/>
            <a:chExt cx="1951790" cy="2250441"/>
          </a:xfrm>
        </p:grpSpPr>
        <p:pic>
          <p:nvPicPr>
            <p:cNvPr id="1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319416" y="2566560"/>
              <a:ext cx="2250441" cy="195179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761554" y="3426363"/>
              <a:ext cx="1442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일반상식 </a:t>
              </a:r>
              <a:endParaRPr lang="en-US" altLang="ko-KR" dirty="0"/>
            </a:p>
            <a:p>
              <a:pPr algn="ctr"/>
              <a:r>
                <a:rPr lang="en-US" altLang="ko-KR" spc="-150" dirty="0" smtClean="0"/>
                <a:t>15</a:t>
              </a:r>
              <a:r>
                <a:rPr lang="ko-KR" altLang="en-US" spc="-150" dirty="0" smtClean="0"/>
                <a:t>개 아시아 국가 </a:t>
              </a:r>
              <a:endParaRPr lang="en-US" altLang="ko-KR" spc="-150" dirty="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29679" y="2878345"/>
              <a:ext cx="905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AI </a:t>
              </a:r>
              <a:r>
                <a:rPr lang="en-US" altLang="ko-KR" b="1" dirty="0" smtClean="0"/>
                <a:t>hub</a:t>
              </a:r>
              <a:endParaRPr lang="en-US" altLang="ko-KR" b="1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082909" y="2498666"/>
            <a:ext cx="1951790" cy="2250441"/>
            <a:chOff x="1468742" y="2417234"/>
            <a:chExt cx="1951790" cy="2250441"/>
          </a:xfrm>
        </p:grpSpPr>
        <p:pic>
          <p:nvPicPr>
            <p:cNvPr id="23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319416" y="2566560"/>
              <a:ext cx="2250441" cy="195179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649137" y="3415063"/>
              <a:ext cx="1667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/>
                <a:t>국가</a:t>
              </a:r>
              <a:r>
                <a:rPr lang="en-US" altLang="ko-KR" spc="-150" dirty="0"/>
                <a:t> </a:t>
              </a:r>
              <a:r>
                <a:rPr lang="ko-KR" altLang="en-US" spc="-150" dirty="0" smtClean="0"/>
                <a:t>질의응답 세트 </a:t>
              </a:r>
              <a:endParaRPr lang="en-US" altLang="ko-KR" spc="-150" dirty="0" smtClean="0"/>
            </a:p>
            <a:p>
              <a:pPr algn="ctr"/>
              <a:r>
                <a:rPr lang="en-US" altLang="ko-KR" dirty="0" smtClean="0"/>
                <a:t>1,208</a:t>
              </a:r>
              <a:r>
                <a:rPr lang="ko-KR" altLang="en-US" dirty="0" smtClean="0"/>
                <a:t>개</a:t>
              </a:r>
              <a:endParaRPr lang="en-US" altLang="ko-KR" dirty="0" smtClean="0"/>
            </a:p>
            <a:p>
              <a:pPr algn="ctr"/>
              <a:endParaRPr lang="en-US" altLang="ko-KR" dirty="0" smtClean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0126" y="2860179"/>
              <a:ext cx="1205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Questions</a:t>
              </a:r>
              <a:endParaRPr lang="en-US" altLang="ko-KR" b="1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653482" y="2487128"/>
            <a:ext cx="1951791" cy="2256748"/>
            <a:chOff x="4100549" y="2410929"/>
            <a:chExt cx="1951791" cy="2256748"/>
          </a:xfrm>
        </p:grpSpPr>
        <p:pic>
          <p:nvPicPr>
            <p:cNvPr id="19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948071" y="2563407"/>
              <a:ext cx="2256748" cy="195179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600383" y="2849489"/>
              <a:ext cx="9521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Context</a:t>
              </a:r>
              <a:endParaRPr lang="en-US" altLang="ko-KR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28409" y="3305585"/>
              <a:ext cx="16960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789</a:t>
              </a:r>
              <a:r>
                <a:rPr lang="ko-KR" altLang="en-US" dirty="0" smtClean="0"/>
                <a:t>개 문장</a:t>
              </a:r>
              <a:endParaRPr lang="en-US" altLang="ko-KR" dirty="0" smtClean="0"/>
            </a:p>
            <a:p>
              <a:pPr algn="ctr"/>
              <a:r>
                <a:rPr lang="ko-KR" altLang="en-US" sz="2400" b="1" dirty="0">
                  <a:latin typeface="Bahnschrift SemiBold" panose="020B0502040204020203" pitchFamily="34" charset="0"/>
                </a:rPr>
                <a:t>↓</a:t>
              </a:r>
              <a:r>
                <a:rPr lang="ko-KR" altLang="en-US" dirty="0"/>
                <a:t> </a:t>
              </a:r>
              <a:endParaRPr lang="en-US" altLang="ko-KR" dirty="0" smtClean="0"/>
            </a:p>
            <a:p>
              <a:r>
                <a:rPr lang="ko-KR" altLang="en-US" dirty="0" smtClean="0"/>
                <a:t> </a:t>
              </a:r>
              <a:r>
                <a:rPr lang="en-US" altLang="ko-KR" dirty="0" smtClean="0"/>
                <a:t>728</a:t>
              </a:r>
              <a:r>
                <a:rPr lang="ko-KR" altLang="en-US" dirty="0" smtClean="0"/>
                <a:t>개 유효 문장</a:t>
              </a:r>
              <a:endParaRPr lang="en-US" altLang="ko-KR" dirty="0" smtClean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513410" y="2498667"/>
            <a:ext cx="1951791" cy="2256748"/>
            <a:chOff x="4100545" y="2389696"/>
            <a:chExt cx="1951791" cy="2256748"/>
          </a:xfrm>
        </p:grpSpPr>
        <p:pic>
          <p:nvPicPr>
            <p:cNvPr id="32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948067" y="2542174"/>
              <a:ext cx="2256748" cy="1951791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4148526" y="2839268"/>
              <a:ext cx="18558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Sample Questions</a:t>
              </a:r>
              <a:endParaRPr lang="en-US" altLang="ko-KR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44199" y="3387524"/>
              <a:ext cx="16960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총 </a:t>
              </a:r>
              <a:r>
                <a:rPr lang="en-US" altLang="ko-KR" dirty="0" smtClean="0"/>
                <a:t>178</a:t>
              </a:r>
              <a:r>
                <a:rPr lang="ko-KR" altLang="en-US" dirty="0" smtClean="0"/>
                <a:t>개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질의응답 세트</a:t>
              </a:r>
              <a:endParaRPr lang="en-US" altLang="ko-KR" dirty="0" smtClean="0"/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4675706" y="3512408"/>
            <a:ext cx="395336" cy="321733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2226388" y="3512407"/>
            <a:ext cx="395336" cy="321733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7085281" y="3530488"/>
            <a:ext cx="395336" cy="321733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9975499" y="2480821"/>
            <a:ext cx="2014738" cy="2250441"/>
            <a:chOff x="1468742" y="2417234"/>
            <a:chExt cx="2014738" cy="2250441"/>
          </a:xfrm>
        </p:grpSpPr>
        <p:pic>
          <p:nvPicPr>
            <p:cNvPr id="40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319416" y="2566560"/>
              <a:ext cx="2250441" cy="195179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482491" y="3432908"/>
              <a:ext cx="20009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국가 선택</a:t>
              </a:r>
              <a:r>
                <a:rPr lang="en-US" altLang="ko-KR" sz="1400" dirty="0" smtClean="0"/>
                <a:t>(index.html)</a:t>
              </a:r>
            </a:p>
            <a:p>
              <a:pPr algn="ctr"/>
              <a:r>
                <a:rPr lang="ko-KR" altLang="en-US" dirty="0" smtClean="0"/>
                <a:t>질의응답</a:t>
              </a:r>
              <a:r>
                <a:rPr lang="en-US" altLang="ko-KR" sz="1400" dirty="0" smtClean="0"/>
                <a:t>(country.html)</a:t>
              </a:r>
            </a:p>
            <a:p>
              <a:pPr algn="ctr"/>
              <a:endParaRPr lang="en-US" altLang="ko-KR" dirty="0" smtClean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78522" y="2862101"/>
              <a:ext cx="608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WEB</a:t>
              </a:r>
              <a:endParaRPr lang="en-US" altLang="ko-KR" b="1" dirty="0"/>
            </a:p>
          </p:txBody>
        </p:sp>
      </p:grpSp>
      <p:sp>
        <p:nvSpPr>
          <p:cNvPr id="43" name="오른쪽 화살표 42"/>
          <p:cNvSpPr/>
          <p:nvPr/>
        </p:nvSpPr>
        <p:spPr>
          <a:xfrm>
            <a:off x="9529558" y="3512406"/>
            <a:ext cx="395336" cy="321733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3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4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5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6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sp>
        <p:nvSpPr>
          <p:cNvPr id="10" name="Object 2"/>
          <p:cNvSpPr txBox="1"/>
          <p:nvPr/>
        </p:nvSpPr>
        <p:spPr>
          <a:xfrm>
            <a:off x="273123" y="840502"/>
            <a:ext cx="557551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프로젝트 </a:t>
            </a:r>
            <a:r>
              <a:rPr lang="ko-KR" altLang="en-US" sz="4000" dirty="0" smtClean="0">
                <a:latin typeface="a꽃피는봄" panose="02020600000000000000" pitchFamily="18" charset="-127"/>
                <a:ea typeface="a꽃피는봄" panose="02020600000000000000" pitchFamily="18" charset="-127"/>
              </a:rPr>
              <a:t>설계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6110" y="2025445"/>
            <a:ext cx="10477423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latinLnBrk="0">
              <a:lnSpc>
                <a:spcPct val="200000"/>
              </a:lnSpc>
              <a:buFontTx/>
              <a:buChar char="□"/>
            </a:pPr>
            <a:r>
              <a:rPr lang="ko-KR" altLang="en-US" sz="1500" dirty="0">
                <a:solidFill>
                  <a:srgbClr val="000000"/>
                </a:solidFill>
                <a:latin typeface="+mn-ea"/>
              </a:rPr>
              <a:t>국가 정보에 대한 질의응답 시스템 </a:t>
            </a: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구축</a:t>
            </a:r>
            <a:endParaRPr lang="en-US" altLang="ko-KR" sz="1500" dirty="0" smtClean="0">
              <a:solidFill>
                <a:srgbClr val="000000"/>
              </a:solidFill>
              <a:latin typeface="+mn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□"/>
              <a:tabLst/>
            </a:pP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프로젝트</a:t>
            </a:r>
            <a:r>
              <a:rPr lang="en-US" altLang="ko-KR" sz="1500" dirty="0" smtClean="0">
                <a:solidFill>
                  <a:srgbClr val="000000"/>
                </a:solidFill>
                <a:latin typeface="+mn-ea"/>
              </a:rPr>
              <a:t>B</a:t>
            </a: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의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수집된 데이터를 질의응답 데이터로 활용</a:t>
            </a:r>
            <a:endParaRPr kumimoji="0" lang="en-US" altLang="ko-KR" sz="15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□"/>
              <a:tabLst/>
            </a:pP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사용자가 직관적으로 국가 본문 내 빈도수 높은 명사를 파악하기 위한 시각화 활용 </a:t>
            </a:r>
            <a:r>
              <a:rPr lang="en-US" altLang="ko-KR" sz="1500" dirty="0" smtClean="0">
                <a:solidFill>
                  <a:srgbClr val="000000"/>
                </a:solidFill>
                <a:latin typeface="+mn-ea"/>
              </a:rPr>
              <a:t>– </a:t>
            </a: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워드 </a:t>
            </a:r>
            <a:r>
              <a:rPr lang="ko-KR" altLang="en-US" sz="1500" dirty="0" err="1" smtClean="0">
                <a:solidFill>
                  <a:srgbClr val="000000"/>
                </a:solidFill>
                <a:latin typeface="+mn-ea"/>
              </a:rPr>
              <a:t>클라우드</a:t>
            </a:r>
            <a:r>
              <a:rPr lang="en-US" altLang="ko-KR" sz="1500" dirty="0" smtClean="0">
                <a:solidFill>
                  <a:srgbClr val="000000"/>
                </a:solidFill>
                <a:latin typeface="+mn-ea"/>
              </a:rPr>
              <a:t>(word cloud)</a:t>
            </a:r>
          </a:p>
          <a:p>
            <a:pPr marL="285750" indent="-285750" latinLnBrk="0">
              <a:lnSpc>
                <a:spcPct val="200000"/>
              </a:lnSpc>
              <a:buFontTx/>
              <a:buChar char="□"/>
            </a:pPr>
            <a:r>
              <a:rPr lang="ko-KR" altLang="en-US" sz="1500" dirty="0">
                <a:solidFill>
                  <a:srgbClr val="000000"/>
                </a:solidFill>
                <a:latin typeface="+mn-ea"/>
              </a:rPr>
              <a:t>사용자가 직접 작성하지 않고 이용할 수 있는 질문 </a:t>
            </a: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리스트</a:t>
            </a:r>
            <a:r>
              <a:rPr lang="en-US" altLang="ko-KR" sz="1500" dirty="0" smtClean="0">
                <a:solidFill>
                  <a:srgbClr val="000000"/>
                </a:solidFill>
                <a:latin typeface="+mn-ea"/>
              </a:rPr>
              <a:t>(questions)</a:t>
            </a: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 필요</a:t>
            </a:r>
            <a:endParaRPr lang="en-US" altLang="ko-KR" sz="1500" dirty="0" smtClean="0">
              <a:solidFill>
                <a:srgbClr val="000000"/>
              </a:solidFill>
              <a:latin typeface="+mn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□"/>
              <a:tabLst/>
            </a:pP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사용자가 질의응답 할 국가를 선택한 후 </a:t>
            </a:r>
            <a:r>
              <a:rPr lang="en-US" altLang="ko-KR" sz="1500" dirty="0" smtClean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에서 본문</a:t>
            </a:r>
            <a:r>
              <a:rPr lang="en-US" altLang="ko-KR" sz="1500" dirty="0" smtClean="0">
                <a:solidFill>
                  <a:srgbClr val="000000"/>
                </a:solidFill>
                <a:latin typeface="+mn-ea"/>
              </a:rPr>
              <a:t>(context)</a:t>
            </a:r>
            <a:r>
              <a:rPr lang="ko-KR" altLang="en-US" sz="1500" dirty="0">
                <a:solidFill>
                  <a:srgbClr val="000000"/>
                </a:solidFill>
                <a:latin typeface="+mn-ea"/>
              </a:rPr>
              <a:t>과</a:t>
            </a: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 질문</a:t>
            </a:r>
            <a:r>
              <a:rPr lang="en-US" altLang="ko-KR" sz="1500" dirty="0" smtClean="0">
                <a:solidFill>
                  <a:srgbClr val="000000"/>
                </a:solidFill>
                <a:latin typeface="+mn-ea"/>
              </a:rPr>
              <a:t>(questions) </a:t>
            </a: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출력 또는 직접 작성 </a:t>
            </a:r>
            <a:endParaRPr lang="en-US" altLang="ko-KR" sz="1500" dirty="0" smtClean="0">
              <a:solidFill>
                <a:srgbClr val="000000"/>
              </a:solidFill>
              <a:latin typeface="+mn-ea"/>
            </a:endParaRPr>
          </a:p>
          <a:p>
            <a:pPr marL="285750" indent="-285750" latinLnBrk="0">
              <a:lnSpc>
                <a:spcPct val="200000"/>
              </a:lnSpc>
              <a:buFontTx/>
              <a:buChar char="□"/>
            </a:pP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웹 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UI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에서 사용자가 질문</a:t>
            </a:r>
            <a:r>
              <a:rPr kumimoji="0" lang="ko-KR" altLang="en-US" sz="15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입력 시 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Butter Block</a:t>
            </a: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의 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MRC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200" dirty="0">
                <a:latin typeface="+mn-ea"/>
              </a:rPr>
              <a:t>Machine Reading </a:t>
            </a:r>
            <a:r>
              <a:rPr lang="en-US" altLang="ko-KR" sz="1200" dirty="0" smtClean="0">
                <a:latin typeface="+mn-ea"/>
              </a:rPr>
              <a:t>Comprehension, </a:t>
            </a:r>
            <a:r>
              <a:rPr lang="ko-KR" altLang="en-US" sz="1200" dirty="0" err="1" smtClean="0">
                <a:latin typeface="+mn-ea"/>
              </a:rPr>
              <a:t>기계독해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) 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답변 수신</a:t>
            </a:r>
            <a:endParaRPr kumimoji="0" lang="en-US" altLang="ko-KR" sz="15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 latinLnBrk="0">
              <a:lnSpc>
                <a:spcPct val="200000"/>
              </a:lnSpc>
              <a:buFontTx/>
              <a:buChar char="□"/>
            </a:pPr>
            <a:r>
              <a:rPr lang="en-US" altLang="ko-KR" sz="1500" dirty="0" smtClean="0">
                <a:solidFill>
                  <a:srgbClr val="000000"/>
                </a:solidFill>
                <a:latin typeface="+mn-ea"/>
              </a:rPr>
              <a:t>Python </a:t>
            </a:r>
            <a:r>
              <a:rPr lang="ko-KR" altLang="en-US" sz="1500" dirty="0" smtClean="0">
                <a:solidFill>
                  <a:srgbClr val="000000"/>
                </a:solidFill>
                <a:latin typeface="+mn-ea"/>
              </a:rPr>
              <a:t>기반 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웹 인터페이스에 대한 기본 설계 및 구현 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–</a:t>
            </a:r>
            <a:r>
              <a:rPr kumimoji="0" lang="en-US" altLang="ko-KR" sz="15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Platform </a:t>
            </a:r>
            <a:r>
              <a:rPr lang="en-US" altLang="ko-KR" sz="150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Django,</a:t>
            </a:r>
            <a:r>
              <a:rPr kumimoji="0" lang="en-US" altLang="ko-KR" sz="15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DB : MySQL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39846" y="1081739"/>
            <a:ext cx="154080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요구사항 정의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81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2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3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4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 smtClean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</a:t>
              </a:r>
              <a:r>
                <a:rPr kumimoji="0" lang="en-US" altLang="ko-KR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5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</a:t>
              </a:r>
              <a:r>
                <a:rPr kumimoji="0" lang="en-US" sz="1000" b="0" i="0" u="none" strike="noStrike" kern="0" cap="none" spc="20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2022.06.15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16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67" b="0" i="0" u="none" strike="noStrike" kern="1200" cap="none" spc="2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수집 데이터 기반 </a:t>
              </a:r>
              <a:r>
                <a:rPr lang="en-US" altLang="ko-KR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 smtClean="0">
                  <a:solidFill>
                    <a:prstClr val="black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</a:t>
              </a:r>
              <a:endParaRPr kumimoji="0" lang="ko-KR" altLang="en-US" sz="1067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</p:grpSp>
      <p:sp>
        <p:nvSpPr>
          <p:cNvPr id="10" name="Object 2"/>
          <p:cNvSpPr txBox="1"/>
          <p:nvPr/>
        </p:nvSpPr>
        <p:spPr>
          <a:xfrm>
            <a:off x="273123" y="840502"/>
            <a:ext cx="557551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프로젝트 </a:t>
            </a:r>
            <a:r>
              <a:rPr lang="ko-KR" altLang="en-US" sz="4000" dirty="0" smtClean="0">
                <a:latin typeface="a꽃피는봄" panose="02020600000000000000" pitchFamily="18" charset="-127"/>
                <a:ea typeface="a꽃피는봄" panose="02020600000000000000" pitchFamily="18" charset="-127"/>
              </a:rPr>
              <a:t>설계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9846" y="1081739"/>
            <a:ext cx="180690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시스템 구조 정의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970817" y="1432770"/>
            <a:ext cx="510264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500" b="1" kern="0" dirty="0" smtClean="0">
                <a:solidFill>
                  <a:srgbClr val="000000"/>
                </a:solidFill>
                <a:latin typeface="+mn-ea"/>
              </a:rPr>
              <a:t>데이터 정제</a:t>
            </a:r>
            <a:r>
              <a:rPr lang="en-US" altLang="ko-KR" sz="1500" b="1" kern="0" dirty="0" smtClean="0">
                <a:solidFill>
                  <a:srgbClr val="000000"/>
                </a:solidFill>
                <a:latin typeface="+mn-ea"/>
              </a:rPr>
              <a:t>(Python)</a:t>
            </a:r>
            <a:endParaRPr lang="ko-KR" altLang="en-US" sz="1500" b="1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1. AI-Hub 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아시아 국가 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15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개국 </a:t>
            </a:r>
            <a:r>
              <a:rPr lang="ko-KR" altLang="en-US" sz="1500" kern="0" dirty="0" smtClean="0">
                <a:solidFill>
                  <a:srgbClr val="000000"/>
                </a:solidFill>
                <a:latin typeface="+mn-ea"/>
              </a:rPr>
              <a:t>데이터 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추출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2. </a:t>
            </a:r>
            <a:r>
              <a:rPr lang="ko-KR" altLang="en-US" sz="1500" dirty="0"/>
              <a:t>각 국가의 문장을 파인 튜닝 후 질의응답 데이터 세트 </a:t>
            </a:r>
            <a:r>
              <a:rPr lang="ko-KR" altLang="en-US" sz="1500" dirty="0" smtClean="0"/>
              <a:t>작성</a:t>
            </a:r>
            <a:endParaRPr lang="en-US" altLang="ko-KR" sz="1500" dirty="0" smtClean="0"/>
          </a:p>
          <a:p>
            <a:pPr algn="just" fontAlgn="base">
              <a:lnSpc>
                <a:spcPct val="160000"/>
              </a:lnSpc>
            </a:pPr>
            <a:endParaRPr lang="en-US" altLang="ko-KR" sz="1500" kern="0" dirty="0" smtClean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500" b="1" kern="0" dirty="0" smtClean="0">
                <a:solidFill>
                  <a:srgbClr val="000000"/>
                </a:solidFill>
                <a:latin typeface="+mn-ea"/>
              </a:rPr>
              <a:t>데이터 저장</a:t>
            </a:r>
            <a:r>
              <a:rPr lang="en-US" altLang="ko-KR" sz="1500" b="1" kern="0" dirty="0" smtClean="0">
                <a:solidFill>
                  <a:srgbClr val="000000"/>
                </a:solidFill>
                <a:latin typeface="+mn-ea"/>
              </a:rPr>
              <a:t>(DB)</a:t>
            </a:r>
            <a:endParaRPr lang="ko-KR" altLang="en-US" sz="1500" b="1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3. context &amp; questions 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작성된 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MySQL </a:t>
            </a:r>
            <a:r>
              <a:rPr lang="en-US" altLang="ko-KR" sz="1500" kern="0" dirty="0" smtClean="0">
                <a:solidFill>
                  <a:srgbClr val="000000"/>
                </a:solidFill>
                <a:latin typeface="+mn-ea"/>
              </a:rPr>
              <a:t>DB</a:t>
            </a:r>
          </a:p>
          <a:p>
            <a:pPr algn="just" fontAlgn="base">
              <a:lnSpc>
                <a:spcPct val="160000"/>
              </a:lnSpc>
            </a:pPr>
            <a:endParaRPr lang="en-US" altLang="ko-KR" sz="1500" kern="0" dirty="0" smtClean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500" b="1" kern="0" dirty="0" smtClean="0">
                <a:solidFill>
                  <a:srgbClr val="000000"/>
                </a:solidFill>
                <a:latin typeface="+mn-ea"/>
              </a:rPr>
              <a:t>데이터 활용</a:t>
            </a:r>
            <a:r>
              <a:rPr lang="en-US" altLang="ko-KR" sz="1500" b="1" kern="0" dirty="0" smtClean="0">
                <a:solidFill>
                  <a:srgbClr val="000000"/>
                </a:solidFill>
                <a:latin typeface="+mn-ea"/>
              </a:rPr>
              <a:t>(Django)</a:t>
            </a:r>
            <a:endParaRPr lang="ko-KR" altLang="en-US" sz="1500" b="1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4. </a:t>
            </a:r>
            <a:r>
              <a:rPr lang="ko-KR" altLang="en-US" sz="1500" dirty="0"/>
              <a:t>사용자가 </a:t>
            </a:r>
            <a:r>
              <a:rPr lang="en-US" altLang="ko-KR" sz="1500" dirty="0" err="1"/>
              <a:t>url</a:t>
            </a:r>
            <a:r>
              <a:rPr lang="en-US" altLang="ko-KR" sz="1500" dirty="0"/>
              <a:t> </a:t>
            </a:r>
            <a:r>
              <a:rPr lang="ko-KR" altLang="en-US" sz="1500" dirty="0"/>
              <a:t>입력하면 </a:t>
            </a:r>
            <a:r>
              <a:rPr lang="ko-KR" altLang="en-US" sz="1500" dirty="0" err="1" smtClean="0"/>
              <a:t>웹페이지</a:t>
            </a:r>
            <a:r>
              <a:rPr lang="ko-KR" altLang="en-US" sz="1500" dirty="0" smtClean="0"/>
              <a:t> 출력</a:t>
            </a:r>
            <a:endParaRPr lang="en-US" altLang="ko-KR" sz="1500" dirty="0" smtClean="0"/>
          </a:p>
          <a:p>
            <a:pPr algn="just" fontAlgn="base">
              <a:lnSpc>
                <a:spcPct val="160000"/>
              </a:lnSpc>
            </a:pPr>
            <a:r>
              <a:rPr lang="en-US" altLang="ko-KR" sz="1500" kern="0" dirty="0" smtClean="0">
                <a:solidFill>
                  <a:srgbClr val="000000"/>
                </a:solidFill>
                <a:latin typeface="+mn-ea"/>
              </a:rPr>
              <a:t>5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500" dirty="0"/>
              <a:t>웹페이지에서 질의응답을 원하는 국가 이미지 </a:t>
            </a:r>
            <a:r>
              <a:rPr lang="ko-KR" altLang="en-US" sz="1500" dirty="0" smtClean="0"/>
              <a:t>클릭</a:t>
            </a:r>
            <a:endParaRPr lang="en-US" altLang="ko-KR" sz="1500" dirty="0" smtClean="0"/>
          </a:p>
          <a:p>
            <a:pPr algn="just" fontAlgn="base">
              <a:lnSpc>
                <a:spcPct val="160000"/>
              </a:lnSpc>
            </a:pPr>
            <a:r>
              <a:rPr lang="en-US" altLang="ko-KR" sz="1500" kern="0" dirty="0" smtClean="0">
                <a:solidFill>
                  <a:srgbClr val="000000"/>
                </a:solidFill>
                <a:latin typeface="+mn-ea"/>
              </a:rPr>
              <a:t>6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500" dirty="0"/>
              <a:t>질의응답 페이지로 이동하고 그 페이지에서 질문을 선택 또는 입력</a:t>
            </a:r>
            <a:endParaRPr lang="en-US" altLang="ko-KR" sz="1500" kern="0" dirty="0" smtClean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500" kern="0" dirty="0" smtClean="0">
                <a:solidFill>
                  <a:srgbClr val="000000"/>
                </a:solidFill>
                <a:latin typeface="+mn-ea"/>
              </a:rPr>
              <a:t>7. Butter Block</a:t>
            </a:r>
            <a:r>
              <a:rPr lang="ko-KR" altLang="en-US" sz="1500" kern="0" dirty="0" smtClean="0">
                <a:solidFill>
                  <a:srgbClr val="000000"/>
                </a:solidFill>
                <a:latin typeface="+mn-ea"/>
              </a:rPr>
              <a:t>의</a:t>
            </a:r>
            <a:r>
              <a:rPr lang="en-US" altLang="ko-KR" sz="1500" dirty="0" smtClean="0"/>
              <a:t>MRC</a:t>
            </a:r>
            <a:r>
              <a:rPr lang="ko-KR" altLang="en-US" sz="1500" dirty="0"/>
              <a:t>를 활용해 해당 질문에 대한 정답 </a:t>
            </a:r>
            <a:r>
              <a:rPr lang="ko-KR" altLang="en-US" sz="1500" dirty="0" smtClean="0"/>
              <a:t>도출</a:t>
            </a:r>
            <a:endParaRPr lang="ko-KR" altLang="en-US" sz="15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500" kern="0" dirty="0" smtClean="0">
                <a:solidFill>
                  <a:srgbClr val="000000"/>
                </a:solidFill>
                <a:latin typeface="+mn-ea"/>
              </a:rPr>
              <a:t>8.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500" kern="0" dirty="0" err="1" smtClean="0">
                <a:solidFill>
                  <a:srgbClr val="000000"/>
                </a:solidFill>
                <a:latin typeface="+mn-ea"/>
              </a:rPr>
              <a:t>웹페이지에</a:t>
            </a:r>
            <a:r>
              <a:rPr lang="ko-KR" altLang="en-US" sz="1500" kern="0" dirty="0" smtClean="0">
                <a:solidFill>
                  <a:srgbClr val="000000"/>
                </a:solidFill>
                <a:latin typeface="+mn-ea"/>
              </a:rPr>
              <a:t> 입력된 질문과 해당 질문에 대한 정답 출력</a:t>
            </a:r>
            <a:endParaRPr lang="ko-KR" altLang="en-US" sz="15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785638"/>
            <a:ext cx="6205988" cy="45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꽃피는봄"/>
        <a:ea typeface="a꽃피는봄"/>
        <a:cs typeface=""/>
      </a:majorFont>
      <a:minorFont>
        <a:latin typeface="a꽃피는봄"/>
        <a:ea typeface="a꽃피는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1055</Words>
  <Application>Microsoft Office PowerPoint</Application>
  <PresentationFormat>와이드스크린</PresentationFormat>
  <Paragraphs>244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a꽃피는봄</vt:lpstr>
      <vt:lpstr>Arial</vt:lpstr>
      <vt:lpstr>새굴림</vt:lpstr>
      <vt:lpstr>함초롬바탕</vt:lpstr>
      <vt:lpstr>a뉴굴림4</vt:lpstr>
      <vt:lpstr>Wingdings</vt:lpstr>
      <vt:lpstr>Bahnschrift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pc201</cp:lastModifiedBy>
  <cp:revision>114</cp:revision>
  <dcterms:created xsi:type="dcterms:W3CDTF">2022-04-04T15:08:57Z</dcterms:created>
  <dcterms:modified xsi:type="dcterms:W3CDTF">2022-06-22T09:20:10Z</dcterms:modified>
</cp:coreProperties>
</file>